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29" r:id="rId2"/>
    <p:sldMasterId id="2147483741" r:id="rId3"/>
  </p:sldMasterIdLst>
  <p:notesMasterIdLst>
    <p:notesMasterId r:id="rId49"/>
  </p:notesMasterIdLst>
  <p:handoutMasterIdLst>
    <p:handoutMasterId r:id="rId50"/>
  </p:handoutMasterIdLst>
  <p:sldIdLst>
    <p:sldId id="376" r:id="rId4"/>
    <p:sldId id="375" r:id="rId5"/>
    <p:sldId id="377" r:id="rId6"/>
    <p:sldId id="378" r:id="rId7"/>
    <p:sldId id="284" r:id="rId8"/>
    <p:sldId id="340" r:id="rId9"/>
    <p:sldId id="337" r:id="rId10"/>
    <p:sldId id="379" r:id="rId11"/>
    <p:sldId id="380" r:id="rId12"/>
    <p:sldId id="381" r:id="rId13"/>
    <p:sldId id="382" r:id="rId14"/>
    <p:sldId id="384" r:id="rId15"/>
    <p:sldId id="348" r:id="rId16"/>
    <p:sldId id="350" r:id="rId17"/>
    <p:sldId id="351" r:id="rId18"/>
    <p:sldId id="352" r:id="rId19"/>
    <p:sldId id="354" r:id="rId20"/>
    <p:sldId id="355" r:id="rId21"/>
    <p:sldId id="386" r:id="rId22"/>
    <p:sldId id="356" r:id="rId23"/>
    <p:sldId id="357" r:id="rId24"/>
    <p:sldId id="358" r:id="rId25"/>
    <p:sldId id="359" r:id="rId26"/>
    <p:sldId id="388" r:id="rId27"/>
    <p:sldId id="360" r:id="rId28"/>
    <p:sldId id="361" r:id="rId29"/>
    <p:sldId id="362" r:id="rId30"/>
    <p:sldId id="363" r:id="rId31"/>
    <p:sldId id="389" r:id="rId32"/>
    <p:sldId id="365" r:id="rId33"/>
    <p:sldId id="372" r:id="rId34"/>
    <p:sldId id="399" r:id="rId35"/>
    <p:sldId id="374" r:id="rId36"/>
    <p:sldId id="391" r:id="rId37"/>
    <p:sldId id="392" r:id="rId38"/>
    <p:sldId id="403" r:id="rId39"/>
    <p:sldId id="394" r:id="rId40"/>
    <p:sldId id="405" r:id="rId41"/>
    <p:sldId id="395" r:id="rId42"/>
    <p:sldId id="383" r:id="rId43"/>
    <p:sldId id="396" r:id="rId44"/>
    <p:sldId id="397" r:id="rId45"/>
    <p:sldId id="407" r:id="rId46"/>
    <p:sldId id="290" r:id="rId47"/>
    <p:sldId id="301" r:id="rId4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2503"/>
    <a:srgbClr val="FFE279"/>
    <a:srgbClr val="F4FFA3"/>
    <a:srgbClr val="F6FFB7"/>
    <a:srgbClr val="EFFF79"/>
    <a:srgbClr val="BED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6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5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03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EPER\Downloads\ipeadata%5b16-08-2020-06-02%5d.xls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err="1"/>
              <a:t>Evolução</a:t>
            </a:r>
            <a:r>
              <a:rPr lang="en-US" sz="1800" dirty="0"/>
              <a:t> da taxa </a:t>
            </a:r>
            <a:r>
              <a:rPr lang="en-US" sz="1800" dirty="0" err="1"/>
              <a:t>anual</a:t>
            </a:r>
            <a:r>
              <a:rPr lang="en-US" sz="1800" baseline="0" dirty="0"/>
              <a:t> </a:t>
            </a:r>
            <a:r>
              <a:rPr lang="en-US" sz="1800" dirty="0"/>
              <a:t>de </a:t>
            </a:r>
            <a:r>
              <a:rPr lang="en-US" sz="1800" dirty="0" err="1"/>
              <a:t>crescimento</a:t>
            </a:r>
            <a:r>
              <a:rPr lang="en-US" sz="1800" dirty="0"/>
              <a:t> da </a:t>
            </a:r>
            <a:r>
              <a:rPr lang="en-US" sz="1800" dirty="0" err="1"/>
              <a:t>economia</a:t>
            </a:r>
            <a:r>
              <a:rPr lang="en-US" sz="1800" dirty="0"/>
              <a:t> </a:t>
            </a:r>
            <a:r>
              <a:rPr lang="en-US" sz="1800" dirty="0" err="1"/>
              <a:t>Brasileira</a:t>
            </a:r>
            <a:r>
              <a:rPr lang="en-US" sz="1800" dirty="0"/>
              <a:t> 1900-2019 </a:t>
            </a:r>
          </a:p>
          <a:p>
            <a:pPr>
              <a:defRPr/>
            </a:pPr>
            <a:r>
              <a:rPr lang="en-US" dirty="0"/>
              <a:t>PIB - </a:t>
            </a:r>
            <a:r>
              <a:rPr lang="en-US" dirty="0" err="1"/>
              <a:t>preços</a:t>
            </a:r>
            <a:r>
              <a:rPr lang="en-US" dirty="0"/>
              <a:t> de </a:t>
            </a:r>
            <a:r>
              <a:rPr lang="en-US" dirty="0" err="1"/>
              <a:t>mercado</a:t>
            </a:r>
            <a:r>
              <a:rPr lang="en-US" dirty="0"/>
              <a:t> - var. real </a:t>
            </a:r>
            <a:r>
              <a:rPr lang="en-US" dirty="0" err="1"/>
              <a:t>anual</a:t>
            </a:r>
            <a:r>
              <a:rPr lang="en-US" dirty="0"/>
              <a:t> - (% </a:t>
            </a:r>
            <a:r>
              <a:rPr lang="en-US" dirty="0" err="1"/>
              <a:t>a.a</a:t>
            </a:r>
            <a:r>
              <a:rPr lang="en-US" dirty="0"/>
              <a:t>.)  (IBGE/SCN </a:t>
            </a:r>
            <a:r>
              <a:rPr lang="en-US" dirty="0" err="1"/>
              <a:t>Anual</a:t>
            </a:r>
            <a:r>
              <a:rPr lang="en-US" dirty="0"/>
              <a:t>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4.2268372703412077E-2"/>
          <c:y val="0.11074074074074072"/>
          <c:w val="0.94394586614173226"/>
          <c:h val="0.85411111111111115"/>
        </c:manualLayout>
      </c:layout>
      <c:lineChart>
        <c:grouping val="standard"/>
        <c:varyColors val="0"/>
        <c:ser>
          <c:idx val="0"/>
          <c:order val="0"/>
          <c:tx>
            <c:strRef>
              <c:f>'[ipeadata(16-08-2020-06-02).xls]Séries'!$B$1</c:f>
              <c:strCache>
                <c:ptCount val="1"/>
                <c:pt idx="0">
                  <c:v>PIB - preços de mercado - var. real anual - (% a.a.) - Instituto Brasileiro de Geografia e Estatística, Sistema de Contas Nacionais (IBGE/SCN Anual) - SCN10_PIBG10 - 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'[ipeadata(16-08-2020-06-02).xls]Séries'!$A$2:$A$121</c:f>
              <c:strCache>
                <c:ptCount val="120"/>
                <c:pt idx="0">
                  <c:v>1900</c:v>
                </c:pt>
                <c:pt idx="1">
                  <c:v>1901</c:v>
                </c:pt>
                <c:pt idx="2">
                  <c:v>1902</c:v>
                </c:pt>
                <c:pt idx="3">
                  <c:v>1903</c:v>
                </c:pt>
                <c:pt idx="4">
                  <c:v>1904</c:v>
                </c:pt>
                <c:pt idx="5">
                  <c:v>1905</c:v>
                </c:pt>
                <c:pt idx="6">
                  <c:v>1906</c:v>
                </c:pt>
                <c:pt idx="7">
                  <c:v>1907</c:v>
                </c:pt>
                <c:pt idx="8">
                  <c:v>1908</c:v>
                </c:pt>
                <c:pt idx="9">
                  <c:v>1909</c:v>
                </c:pt>
                <c:pt idx="10">
                  <c:v>1910</c:v>
                </c:pt>
                <c:pt idx="11">
                  <c:v>1911</c:v>
                </c:pt>
                <c:pt idx="12">
                  <c:v>1912</c:v>
                </c:pt>
                <c:pt idx="13">
                  <c:v>1913</c:v>
                </c:pt>
                <c:pt idx="14">
                  <c:v>1914</c:v>
                </c:pt>
                <c:pt idx="15">
                  <c:v>1915</c:v>
                </c:pt>
                <c:pt idx="16">
                  <c:v>1916</c:v>
                </c:pt>
                <c:pt idx="17">
                  <c:v>1917</c:v>
                </c:pt>
                <c:pt idx="18">
                  <c:v>1918</c:v>
                </c:pt>
                <c:pt idx="19">
                  <c:v>1919</c:v>
                </c:pt>
                <c:pt idx="20">
                  <c:v>1920</c:v>
                </c:pt>
                <c:pt idx="21">
                  <c:v>1921</c:v>
                </c:pt>
                <c:pt idx="22">
                  <c:v>1922</c:v>
                </c:pt>
                <c:pt idx="23">
                  <c:v>1923</c:v>
                </c:pt>
                <c:pt idx="24">
                  <c:v>1924</c:v>
                </c:pt>
                <c:pt idx="25">
                  <c:v>1925</c:v>
                </c:pt>
                <c:pt idx="26">
                  <c:v>1926</c:v>
                </c:pt>
                <c:pt idx="27">
                  <c:v>1927</c:v>
                </c:pt>
                <c:pt idx="28">
                  <c:v>1928</c:v>
                </c:pt>
                <c:pt idx="29">
                  <c:v>1929</c:v>
                </c:pt>
                <c:pt idx="30">
                  <c:v>1930</c:v>
                </c:pt>
                <c:pt idx="31">
                  <c:v>1931</c:v>
                </c:pt>
                <c:pt idx="32">
                  <c:v>1932</c:v>
                </c:pt>
                <c:pt idx="33">
                  <c:v>1933</c:v>
                </c:pt>
                <c:pt idx="34">
                  <c:v>1934</c:v>
                </c:pt>
                <c:pt idx="35">
                  <c:v>1935</c:v>
                </c:pt>
                <c:pt idx="36">
                  <c:v>1936</c:v>
                </c:pt>
                <c:pt idx="37">
                  <c:v>1937</c:v>
                </c:pt>
                <c:pt idx="38">
                  <c:v>1938</c:v>
                </c:pt>
                <c:pt idx="39">
                  <c:v>1939</c:v>
                </c:pt>
                <c:pt idx="40">
                  <c:v>1940</c:v>
                </c:pt>
                <c:pt idx="41">
                  <c:v>1941</c:v>
                </c:pt>
                <c:pt idx="42">
                  <c:v>1942</c:v>
                </c:pt>
                <c:pt idx="43">
                  <c:v>1943</c:v>
                </c:pt>
                <c:pt idx="44">
                  <c:v>1944</c:v>
                </c:pt>
                <c:pt idx="45">
                  <c:v>1945</c:v>
                </c:pt>
                <c:pt idx="46">
                  <c:v>1946</c:v>
                </c:pt>
                <c:pt idx="47">
                  <c:v>1947</c:v>
                </c:pt>
                <c:pt idx="48">
                  <c:v>1948</c:v>
                </c:pt>
                <c:pt idx="49">
                  <c:v>1949</c:v>
                </c:pt>
                <c:pt idx="50">
                  <c:v>1950</c:v>
                </c:pt>
                <c:pt idx="51">
                  <c:v>1951</c:v>
                </c:pt>
                <c:pt idx="52">
                  <c:v>1952</c:v>
                </c:pt>
                <c:pt idx="53">
                  <c:v>1953</c:v>
                </c:pt>
                <c:pt idx="54">
                  <c:v>1954</c:v>
                </c:pt>
                <c:pt idx="55">
                  <c:v>1955</c:v>
                </c:pt>
                <c:pt idx="56">
                  <c:v>1956</c:v>
                </c:pt>
                <c:pt idx="57">
                  <c:v>1957</c:v>
                </c:pt>
                <c:pt idx="58">
                  <c:v>1958</c:v>
                </c:pt>
                <c:pt idx="59">
                  <c:v>1959</c:v>
                </c:pt>
                <c:pt idx="60">
                  <c:v>1960</c:v>
                </c:pt>
                <c:pt idx="61">
                  <c:v>1961</c:v>
                </c:pt>
                <c:pt idx="62">
                  <c:v>1962</c:v>
                </c:pt>
                <c:pt idx="63">
                  <c:v>1963</c:v>
                </c:pt>
                <c:pt idx="64">
                  <c:v>1964</c:v>
                </c:pt>
                <c:pt idx="65">
                  <c:v>1965</c:v>
                </c:pt>
                <c:pt idx="66">
                  <c:v>1966</c:v>
                </c:pt>
                <c:pt idx="67">
                  <c:v>1967</c:v>
                </c:pt>
                <c:pt idx="68">
                  <c:v>1968</c:v>
                </c:pt>
                <c:pt idx="69">
                  <c:v>1969</c:v>
                </c:pt>
                <c:pt idx="70">
                  <c:v>1970</c:v>
                </c:pt>
                <c:pt idx="71">
                  <c:v>1971</c:v>
                </c:pt>
                <c:pt idx="72">
                  <c:v>1972</c:v>
                </c:pt>
                <c:pt idx="73">
                  <c:v>1973</c:v>
                </c:pt>
                <c:pt idx="74">
                  <c:v>1974</c:v>
                </c:pt>
                <c:pt idx="75">
                  <c:v>1975</c:v>
                </c:pt>
                <c:pt idx="76">
                  <c:v>1976</c:v>
                </c:pt>
                <c:pt idx="77">
                  <c:v>1977</c:v>
                </c:pt>
                <c:pt idx="78">
                  <c:v>1978</c:v>
                </c:pt>
                <c:pt idx="79">
                  <c:v>1979</c:v>
                </c:pt>
                <c:pt idx="80">
                  <c:v>1980</c:v>
                </c:pt>
                <c:pt idx="81">
                  <c:v>1981</c:v>
                </c:pt>
                <c:pt idx="82">
                  <c:v>1982</c:v>
                </c:pt>
                <c:pt idx="83">
                  <c:v>1983</c:v>
                </c:pt>
                <c:pt idx="84">
                  <c:v>1984</c:v>
                </c:pt>
                <c:pt idx="85">
                  <c:v>1985</c:v>
                </c:pt>
                <c:pt idx="86">
                  <c:v>1986</c:v>
                </c:pt>
                <c:pt idx="87">
                  <c:v>1987</c:v>
                </c:pt>
                <c:pt idx="88">
                  <c:v>1988</c:v>
                </c:pt>
                <c:pt idx="89">
                  <c:v>1989</c:v>
                </c:pt>
                <c:pt idx="90">
                  <c:v>1990</c:v>
                </c:pt>
                <c:pt idx="91">
                  <c:v>1991</c:v>
                </c:pt>
                <c:pt idx="92">
                  <c:v>1992</c:v>
                </c:pt>
                <c:pt idx="93">
                  <c:v>1993</c:v>
                </c:pt>
                <c:pt idx="94">
                  <c:v>1994</c:v>
                </c:pt>
                <c:pt idx="95">
                  <c:v>1995</c:v>
                </c:pt>
                <c:pt idx="96">
                  <c:v>1996</c:v>
                </c:pt>
                <c:pt idx="97">
                  <c:v>1997</c:v>
                </c:pt>
                <c:pt idx="98">
                  <c:v>1998</c:v>
                </c:pt>
                <c:pt idx="99">
                  <c:v>1999</c:v>
                </c:pt>
                <c:pt idx="100">
                  <c:v>2000</c:v>
                </c:pt>
                <c:pt idx="101">
                  <c:v>2001</c:v>
                </c:pt>
                <c:pt idx="102">
                  <c:v>2002</c:v>
                </c:pt>
                <c:pt idx="103">
                  <c:v>2003</c:v>
                </c:pt>
                <c:pt idx="104">
                  <c:v>2004</c:v>
                </c:pt>
                <c:pt idx="105">
                  <c:v>2005</c:v>
                </c:pt>
                <c:pt idx="106">
                  <c:v>2006</c:v>
                </c:pt>
                <c:pt idx="107">
                  <c:v>2007</c:v>
                </c:pt>
                <c:pt idx="108">
                  <c:v>2008</c:v>
                </c:pt>
                <c:pt idx="109">
                  <c:v>2009</c:v>
                </c:pt>
                <c:pt idx="110">
                  <c:v>2010</c:v>
                </c:pt>
                <c:pt idx="111">
                  <c:v>2011</c:v>
                </c:pt>
                <c:pt idx="112">
                  <c:v>2012</c:v>
                </c:pt>
                <c:pt idx="113">
                  <c:v>2013</c:v>
                </c:pt>
                <c:pt idx="114">
                  <c:v>2014</c:v>
                </c:pt>
                <c:pt idx="115">
                  <c:v>2015</c:v>
                </c:pt>
                <c:pt idx="116">
                  <c:v>2016</c:v>
                </c:pt>
                <c:pt idx="117">
                  <c:v>2017</c:v>
                </c:pt>
                <c:pt idx="118">
                  <c:v>2018</c:v>
                </c:pt>
                <c:pt idx="119">
                  <c:v>2019</c:v>
                </c:pt>
              </c:strCache>
            </c:strRef>
          </c:cat>
          <c:val>
            <c:numRef>
              <c:f>'[ipeadata(16-08-2020-06-02).xls]Séries'!$B$2:$B$121</c:f>
              <c:numCache>
                <c:formatCode>#,##0.00</c:formatCode>
                <c:ptCount val="120"/>
                <c:pt idx="1">
                  <c:v>14.3646408839779</c:v>
                </c:pt>
                <c:pt idx="2">
                  <c:v>-0.48309178743960501</c:v>
                </c:pt>
                <c:pt idx="3">
                  <c:v>1.94174757281553</c:v>
                </c:pt>
                <c:pt idx="4">
                  <c:v>1.4285714285714199</c:v>
                </c:pt>
                <c:pt idx="5">
                  <c:v>3.2863849765258202</c:v>
                </c:pt>
                <c:pt idx="6">
                  <c:v>12.7272727272727</c:v>
                </c:pt>
                <c:pt idx="7">
                  <c:v>0.80645161290322498</c:v>
                </c:pt>
                <c:pt idx="8">
                  <c:v>-3.2</c:v>
                </c:pt>
                <c:pt idx="9">
                  <c:v>10.3305785123967</c:v>
                </c:pt>
                <c:pt idx="10">
                  <c:v>2.62172284644195</c:v>
                </c:pt>
                <c:pt idx="11">
                  <c:v>5.8394160583941801</c:v>
                </c:pt>
                <c:pt idx="12">
                  <c:v>6.8965517241379199</c:v>
                </c:pt>
                <c:pt idx="13">
                  <c:v>2.9032258064516099</c:v>
                </c:pt>
                <c:pt idx="14">
                  <c:v>-1.2539184952978</c:v>
                </c:pt>
                <c:pt idx="15">
                  <c:v>0.317460317460316</c:v>
                </c:pt>
                <c:pt idx="16">
                  <c:v>0.94936708860757801</c:v>
                </c:pt>
                <c:pt idx="17">
                  <c:v>9.4043887147335496</c:v>
                </c:pt>
                <c:pt idx="18">
                  <c:v>-2.0057306590257702</c:v>
                </c:pt>
                <c:pt idx="19">
                  <c:v>7.8947368421052397</c:v>
                </c:pt>
                <c:pt idx="20">
                  <c:v>12.466124661246599</c:v>
                </c:pt>
                <c:pt idx="21">
                  <c:v>1.9</c:v>
                </c:pt>
                <c:pt idx="22">
                  <c:v>7.8</c:v>
                </c:pt>
                <c:pt idx="23">
                  <c:v>8.6</c:v>
                </c:pt>
                <c:pt idx="24">
                  <c:v>1.4</c:v>
                </c:pt>
                <c:pt idx="25">
                  <c:v>0</c:v>
                </c:pt>
                <c:pt idx="26">
                  <c:v>5.2</c:v>
                </c:pt>
                <c:pt idx="27">
                  <c:v>10.8</c:v>
                </c:pt>
                <c:pt idx="28">
                  <c:v>11.5</c:v>
                </c:pt>
                <c:pt idx="29">
                  <c:v>1.1000000000000001</c:v>
                </c:pt>
                <c:pt idx="30">
                  <c:v>-2.1</c:v>
                </c:pt>
                <c:pt idx="31">
                  <c:v>-3.3</c:v>
                </c:pt>
                <c:pt idx="32">
                  <c:v>4.3</c:v>
                </c:pt>
                <c:pt idx="33">
                  <c:v>8.9</c:v>
                </c:pt>
                <c:pt idx="34">
                  <c:v>9.1999999999999993</c:v>
                </c:pt>
                <c:pt idx="35">
                  <c:v>3</c:v>
                </c:pt>
                <c:pt idx="36">
                  <c:v>12.1</c:v>
                </c:pt>
                <c:pt idx="37">
                  <c:v>4.5999999999999996</c:v>
                </c:pt>
                <c:pt idx="38">
                  <c:v>4.5</c:v>
                </c:pt>
                <c:pt idx="39">
                  <c:v>2.5</c:v>
                </c:pt>
                <c:pt idx="40">
                  <c:v>-1</c:v>
                </c:pt>
                <c:pt idx="41">
                  <c:v>4.9000000000000004</c:v>
                </c:pt>
                <c:pt idx="42">
                  <c:v>-2.7</c:v>
                </c:pt>
                <c:pt idx="43">
                  <c:v>8.5</c:v>
                </c:pt>
                <c:pt idx="44">
                  <c:v>7.6</c:v>
                </c:pt>
                <c:pt idx="45">
                  <c:v>3.2</c:v>
                </c:pt>
                <c:pt idx="46">
                  <c:v>11.6</c:v>
                </c:pt>
                <c:pt idx="47">
                  <c:v>2.4</c:v>
                </c:pt>
                <c:pt idx="48">
                  <c:v>9.6999999999999993</c:v>
                </c:pt>
                <c:pt idx="49">
                  <c:v>7.7</c:v>
                </c:pt>
                <c:pt idx="50">
                  <c:v>6.8</c:v>
                </c:pt>
                <c:pt idx="51">
                  <c:v>4.9000000000000101</c:v>
                </c:pt>
                <c:pt idx="52">
                  <c:v>7.3</c:v>
                </c:pt>
                <c:pt idx="53">
                  <c:v>4.7</c:v>
                </c:pt>
                <c:pt idx="54">
                  <c:v>7.8</c:v>
                </c:pt>
                <c:pt idx="55">
                  <c:v>8.8000000000000007</c:v>
                </c:pt>
                <c:pt idx="56">
                  <c:v>2.9000000000000101</c:v>
                </c:pt>
                <c:pt idx="57">
                  <c:v>7.7</c:v>
                </c:pt>
                <c:pt idx="58">
                  <c:v>10.8</c:v>
                </c:pt>
                <c:pt idx="59">
                  <c:v>9.8000000000000007</c:v>
                </c:pt>
                <c:pt idx="60">
                  <c:v>9.4000000000000092</c:v>
                </c:pt>
                <c:pt idx="61">
                  <c:v>8.5999999999999908</c:v>
                </c:pt>
                <c:pt idx="62">
                  <c:v>6.5999999999999899</c:v>
                </c:pt>
                <c:pt idx="63">
                  <c:v>0.59999999999999398</c:v>
                </c:pt>
                <c:pt idx="64">
                  <c:v>3.4000000000000101</c:v>
                </c:pt>
                <c:pt idx="65">
                  <c:v>2.4000000000000101</c:v>
                </c:pt>
                <c:pt idx="66">
                  <c:v>6.7</c:v>
                </c:pt>
                <c:pt idx="67">
                  <c:v>4.2</c:v>
                </c:pt>
                <c:pt idx="68">
                  <c:v>9.8000000000000007</c:v>
                </c:pt>
                <c:pt idx="69">
                  <c:v>9.5</c:v>
                </c:pt>
                <c:pt idx="70">
                  <c:v>10.4</c:v>
                </c:pt>
                <c:pt idx="71">
                  <c:v>11.342921993190799</c:v>
                </c:pt>
                <c:pt idx="72">
                  <c:v>11.940348116250799</c:v>
                </c:pt>
                <c:pt idx="73">
                  <c:v>13.9687217796781</c:v>
                </c:pt>
                <c:pt idx="74">
                  <c:v>8.1539386845718802</c:v>
                </c:pt>
                <c:pt idx="75">
                  <c:v>5.1666490840630397</c:v>
                </c:pt>
                <c:pt idx="76">
                  <c:v>10.2571295347873</c:v>
                </c:pt>
                <c:pt idx="77">
                  <c:v>4.9343280697893404</c:v>
                </c:pt>
                <c:pt idx="78">
                  <c:v>4.9698976892475297</c:v>
                </c:pt>
                <c:pt idx="79">
                  <c:v>6.7595601220407202</c:v>
                </c:pt>
                <c:pt idx="80">
                  <c:v>9.1999999999999993</c:v>
                </c:pt>
                <c:pt idx="81">
                  <c:v>-4.25</c:v>
                </c:pt>
                <c:pt idx="82">
                  <c:v>0.82999999999999796</c:v>
                </c:pt>
                <c:pt idx="83">
                  <c:v>-2.9300000000000099</c:v>
                </c:pt>
                <c:pt idx="84">
                  <c:v>5.4000000000000101</c:v>
                </c:pt>
                <c:pt idx="85">
                  <c:v>7.8499999999999899</c:v>
                </c:pt>
                <c:pt idx="86">
                  <c:v>7.49</c:v>
                </c:pt>
                <c:pt idx="87">
                  <c:v>3.53</c:v>
                </c:pt>
                <c:pt idx="88">
                  <c:v>-6.0000000000002301E-2</c:v>
                </c:pt>
                <c:pt idx="89">
                  <c:v>3.16</c:v>
                </c:pt>
                <c:pt idx="90">
                  <c:v>-4.3499999999999899</c:v>
                </c:pt>
                <c:pt idx="91">
                  <c:v>1.03218958546951</c:v>
                </c:pt>
                <c:pt idx="92">
                  <c:v>-0.54407205103035494</c:v>
                </c:pt>
                <c:pt idx="93">
                  <c:v>4.924690004637597</c:v>
                </c:pt>
                <c:pt idx="94">
                  <c:v>5.8528703643897302</c:v>
                </c:pt>
                <c:pt idx="95">
                  <c:v>4.2237936336471478</c:v>
                </c:pt>
                <c:pt idx="96">
                  <c:v>2.20886405051457</c:v>
                </c:pt>
                <c:pt idx="97">
                  <c:v>3.3948459853159401</c:v>
                </c:pt>
                <c:pt idx="98">
                  <c:v>0.33809790195232398</c:v>
                </c:pt>
                <c:pt idx="99">
                  <c:v>0.46793756667950998</c:v>
                </c:pt>
                <c:pt idx="100">
                  <c:v>4.3879494436487896</c:v>
                </c:pt>
                <c:pt idx="101">
                  <c:v>1.3898964044580899</c:v>
                </c:pt>
                <c:pt idx="102">
                  <c:v>3.05346185683617</c:v>
                </c:pt>
                <c:pt idx="103">
                  <c:v>1.14082899877108</c:v>
                </c:pt>
                <c:pt idx="104">
                  <c:v>5.7599646368599897</c:v>
                </c:pt>
                <c:pt idx="105">
                  <c:v>3.2021320621624101</c:v>
                </c:pt>
                <c:pt idx="106">
                  <c:v>3.9619887089948498</c:v>
                </c:pt>
                <c:pt idx="107">
                  <c:v>6.0698706073315201</c:v>
                </c:pt>
                <c:pt idx="108">
                  <c:v>5.0941954481199296</c:v>
                </c:pt>
                <c:pt idx="109">
                  <c:v>-0.12581200299162301</c:v>
                </c:pt>
                <c:pt idx="110">
                  <c:v>7.5282258181216299</c:v>
                </c:pt>
                <c:pt idx="111">
                  <c:v>3.9744230794470199</c:v>
                </c:pt>
                <c:pt idx="112">
                  <c:v>1.92117598509454</c:v>
                </c:pt>
                <c:pt idx="113">
                  <c:v>3.0048226702888599</c:v>
                </c:pt>
                <c:pt idx="114">
                  <c:v>0.50395574027326995</c:v>
                </c:pt>
                <c:pt idx="115">
                  <c:v>-3.5457633934728401</c:v>
                </c:pt>
                <c:pt idx="116">
                  <c:v>-3.27591690632106</c:v>
                </c:pt>
                <c:pt idx="117">
                  <c:v>1.32286905390816</c:v>
                </c:pt>
                <c:pt idx="118">
                  <c:v>1.317223996893</c:v>
                </c:pt>
                <c:pt idx="119">
                  <c:v>1.1365855728662899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35-4F29-8539-636FBA35A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2112192"/>
        <c:axId val="1702119264"/>
      </c:lineChart>
      <c:catAx>
        <c:axId val="170211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rgbClr val="00206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02119264"/>
        <c:crosses val="autoZero"/>
        <c:auto val="1"/>
        <c:lblAlgn val="ctr"/>
        <c:lblOffset val="100"/>
        <c:tickLblSkip val="7"/>
        <c:tickMarkSkip val="4"/>
        <c:noMultiLvlLbl val="0"/>
      </c:catAx>
      <c:valAx>
        <c:axId val="1702119264"/>
        <c:scaling>
          <c:orientation val="minMax"/>
          <c:max val="18"/>
          <c:min val="-6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02112192"/>
        <c:crosses val="autoZero"/>
        <c:crossBetween val="between"/>
        <c:majorUnit val="3"/>
      </c:valAx>
      <c:spPr>
        <a:solidFill>
          <a:schemeClr val="bg2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tx2">
        <a:lumMod val="75000"/>
        <a:lumOff val="2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476091783620644"/>
          <c:y val="5.6072830040029935E-2"/>
          <c:w val="0.65523908216379356"/>
          <c:h val="0.64140461690606232"/>
        </c:manualLayout>
      </c:layout>
      <c:lineChart>
        <c:grouping val="standard"/>
        <c:varyColors val="0"/>
        <c:ser>
          <c:idx val="1"/>
          <c:order val="0"/>
          <c:tx>
            <c:strRef>
              <c:f>Planilha1!$B$2</c:f>
              <c:strCache>
                <c:ptCount val="1"/>
                <c:pt idx="0">
                  <c:v>Formação Bruta de Capital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Planilha1!$A$3:$A$9</c:f>
              <c:numCache>
                <c:formatCode>General</c:formatCode>
                <c:ptCount val="7"/>
                <c:pt idx="0">
                  <c:v>1967</c:v>
                </c:pt>
                <c:pt idx="1">
                  <c:v>1968</c:v>
                </c:pt>
                <c:pt idx="2">
                  <c:v>1969</c:v>
                </c:pt>
                <c:pt idx="3">
                  <c:v>1970</c:v>
                </c:pt>
                <c:pt idx="4">
                  <c:v>1971</c:v>
                </c:pt>
                <c:pt idx="5">
                  <c:v>1972</c:v>
                </c:pt>
                <c:pt idx="6">
                  <c:v>1973</c:v>
                </c:pt>
              </c:numCache>
            </c:numRef>
          </c:cat>
          <c:val>
            <c:numRef>
              <c:f>Planilha1!$B$3:$B$9</c:f>
              <c:numCache>
                <c:formatCode>General</c:formatCode>
                <c:ptCount val="7"/>
                <c:pt idx="0">
                  <c:v>16.2</c:v>
                </c:pt>
                <c:pt idx="1">
                  <c:v>18.7</c:v>
                </c:pt>
                <c:pt idx="2">
                  <c:v>19.100000000000001</c:v>
                </c:pt>
                <c:pt idx="3">
                  <c:v>18.8</c:v>
                </c:pt>
                <c:pt idx="4">
                  <c:v>19.600000000000001</c:v>
                </c:pt>
                <c:pt idx="5">
                  <c:v>20.2</c:v>
                </c:pt>
                <c:pt idx="6">
                  <c:v>21.4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DC-43D4-9974-E346CDB2EC6A}"/>
            </c:ext>
          </c:extLst>
        </c:ser>
        <c:ser>
          <c:idx val="2"/>
          <c:order val="1"/>
          <c:tx>
            <c:strRef>
              <c:f>Planilha1!$C$2</c:f>
              <c:strCache>
                <c:ptCount val="1"/>
                <c:pt idx="0">
                  <c:v>Dívida Interna Federal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Planilha1!$A$3:$A$9</c:f>
              <c:numCache>
                <c:formatCode>General</c:formatCode>
                <c:ptCount val="7"/>
                <c:pt idx="0">
                  <c:v>1967</c:v>
                </c:pt>
                <c:pt idx="1">
                  <c:v>1968</c:v>
                </c:pt>
                <c:pt idx="2">
                  <c:v>1969</c:v>
                </c:pt>
                <c:pt idx="3">
                  <c:v>1970</c:v>
                </c:pt>
                <c:pt idx="4">
                  <c:v>1971</c:v>
                </c:pt>
                <c:pt idx="5">
                  <c:v>1972</c:v>
                </c:pt>
                <c:pt idx="6">
                  <c:v>1973</c:v>
                </c:pt>
              </c:numCache>
            </c:numRef>
          </c:cat>
          <c:val>
            <c:numRef>
              <c:f>Planilha1!$C$3:$C$9</c:f>
              <c:numCache>
                <c:formatCode>General</c:formatCode>
                <c:ptCount val="7"/>
                <c:pt idx="0">
                  <c:v>3.8</c:v>
                </c:pt>
                <c:pt idx="1">
                  <c:v>3.3</c:v>
                </c:pt>
                <c:pt idx="2">
                  <c:v>3.2</c:v>
                </c:pt>
                <c:pt idx="3">
                  <c:v>4.4000000000000004</c:v>
                </c:pt>
                <c:pt idx="4">
                  <c:v>5.9</c:v>
                </c:pt>
                <c:pt idx="5">
                  <c:v>7.5</c:v>
                </c:pt>
                <c:pt idx="6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DC-43D4-9974-E346CDB2E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6703935"/>
        <c:axId val="1656705183"/>
      </c:lineChart>
      <c:catAx>
        <c:axId val="165670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6705183"/>
        <c:crosses val="autoZero"/>
        <c:auto val="1"/>
        <c:lblAlgn val="ctr"/>
        <c:lblOffset val="100"/>
        <c:noMultiLvlLbl val="0"/>
      </c:catAx>
      <c:valAx>
        <c:axId val="165670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3200"/>
                  <a:t>% do PIB</a:t>
                </a:r>
              </a:p>
            </c:rich>
          </c:tx>
          <c:layout>
            <c:manualLayout>
              <c:xMode val="edge"/>
              <c:yMode val="edge"/>
              <c:x val="0.12537164653489202"/>
              <c:y val="0.212985379977700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3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67039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0.05682</cdr:x>
      <cdr:y>0.57643</cdr:y>
    </cdr:from>
    <cdr:to>
      <cdr:x>0.275</cdr:x>
      <cdr:y>0.58047</cdr:y>
    </cdr:to>
    <cdr:cxnSp macro="">
      <cdr:nvCxnSpPr>
        <cdr:cNvPr id="3" name="Conector reto 2">
          <a:extLst xmlns:a="http://schemas.openxmlformats.org/drawingml/2006/main">
            <a:ext uri="{FF2B5EF4-FFF2-40B4-BE49-F238E27FC236}">
              <a16:creationId xmlns:a16="http://schemas.microsoft.com/office/drawing/2014/main" id="{CCC34B70-ADAB-405A-9467-23026CA9F764}"/>
            </a:ext>
          </a:extLst>
        </cdr:cNvPr>
        <cdr:cNvCxnSpPr/>
      </cdr:nvCxnSpPr>
      <cdr:spPr>
        <a:xfrm xmlns:a="http://schemas.openxmlformats.org/drawingml/2006/main" flipV="1">
          <a:off x="692727" y="3953164"/>
          <a:ext cx="2660073" cy="27711"/>
        </a:xfrm>
        <a:prstGeom xmlns:a="http://schemas.openxmlformats.org/drawingml/2006/main" prst="line">
          <a:avLst/>
        </a:prstGeom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0.56667</cdr:x>
      <cdr:y>0.47138</cdr:y>
    </cdr:from>
    <cdr:to>
      <cdr:x>0.66705</cdr:x>
      <cdr:y>0.4734</cdr:y>
    </cdr:to>
    <cdr:cxnSp macro="">
      <cdr:nvCxnSpPr>
        <cdr:cNvPr id="6" name="Conector reto 5">
          <a:extLst xmlns:a="http://schemas.openxmlformats.org/drawingml/2006/main">
            <a:ext uri="{FF2B5EF4-FFF2-40B4-BE49-F238E27FC236}">
              <a16:creationId xmlns:a16="http://schemas.microsoft.com/office/drawing/2014/main" id="{2E54C65C-B44D-4812-9F37-7DA993A33725}"/>
            </a:ext>
          </a:extLst>
        </cdr:cNvPr>
        <cdr:cNvCxnSpPr/>
      </cdr:nvCxnSpPr>
      <cdr:spPr>
        <a:xfrm xmlns:a="http://schemas.openxmlformats.org/drawingml/2006/main">
          <a:off x="6908795" y="3232729"/>
          <a:ext cx="1223821" cy="13853"/>
        </a:xfrm>
        <a:prstGeom xmlns:a="http://schemas.openxmlformats.org/drawingml/2006/main" prst="line">
          <a:avLst/>
        </a:prstGeom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0.2322</cdr:x>
      <cdr:y>0.86272</cdr:y>
    </cdr:from>
    <cdr:to>
      <cdr:x>0.33939</cdr:x>
      <cdr:y>0.91209</cdr:y>
    </cdr:to>
    <cdr:sp macro="" textlink="">
      <cdr:nvSpPr>
        <cdr:cNvPr id="7" name="CaixaDeTexto 26"/>
        <cdr:cNvSpPr txBox="1"/>
      </cdr:nvSpPr>
      <cdr:spPr>
        <a:xfrm xmlns:a="http://schemas.openxmlformats.org/drawingml/2006/main">
          <a:off x="2830945" y="5916532"/>
          <a:ext cx="1306947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BR" sz="1600" dirty="0"/>
            <a:t>Crise de 30</a:t>
          </a:r>
        </a:p>
      </cdr:txBody>
    </cdr:sp>
  </cdr:relSizeAnchor>
  <cdr:relSizeAnchor xmlns:cdr="http://schemas.openxmlformats.org/drawingml/2006/chartDrawing">
    <cdr:from>
      <cdr:x>0.56818</cdr:x>
      <cdr:y>0.16835</cdr:y>
    </cdr:from>
    <cdr:to>
      <cdr:x>0.65227</cdr:x>
      <cdr:y>0.2303</cdr:y>
    </cdr:to>
    <cdr:sp macro="" textlink="">
      <cdr:nvSpPr>
        <cdr:cNvPr id="8" name="CaixaDeTexto 7"/>
        <cdr:cNvSpPr txBox="1"/>
      </cdr:nvSpPr>
      <cdr:spPr>
        <a:xfrm xmlns:a="http://schemas.openxmlformats.org/drawingml/2006/main">
          <a:off x="6927275" y="1154545"/>
          <a:ext cx="1025236" cy="4248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800" dirty="0"/>
            <a:t>milagre</a:t>
          </a:r>
          <a:endParaRPr lang="pt-BR" sz="2000" dirty="0"/>
        </a:p>
      </cdr:txBody>
    </cdr:sp>
  </cdr:relSizeAnchor>
  <cdr:relSizeAnchor xmlns:cdr="http://schemas.openxmlformats.org/drawingml/2006/chartDrawing">
    <cdr:from>
      <cdr:x>0.64242</cdr:x>
      <cdr:y>0.31515</cdr:y>
    </cdr:from>
    <cdr:to>
      <cdr:x>0.70076</cdr:x>
      <cdr:y>0.35552</cdr:y>
    </cdr:to>
    <cdr:sp macro="" textlink="">
      <cdr:nvSpPr>
        <cdr:cNvPr id="9" name="CaixaDeTexto 8"/>
        <cdr:cNvSpPr txBox="1"/>
      </cdr:nvSpPr>
      <cdr:spPr>
        <a:xfrm xmlns:a="http://schemas.openxmlformats.org/drawingml/2006/main">
          <a:off x="7832435" y="2161309"/>
          <a:ext cx="711201" cy="2768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400" dirty="0"/>
            <a:t>IIPND</a:t>
          </a:r>
        </a:p>
      </cdr:txBody>
    </cdr:sp>
  </cdr:relSizeAnchor>
  <cdr:relSizeAnchor xmlns:cdr="http://schemas.openxmlformats.org/drawingml/2006/chartDrawing">
    <cdr:from>
      <cdr:x>0.50152</cdr:x>
      <cdr:y>0.80539</cdr:y>
    </cdr:from>
    <cdr:to>
      <cdr:x>0.58864</cdr:x>
      <cdr:y>0.91311</cdr:y>
    </cdr:to>
    <cdr:sp macro="" textlink="">
      <cdr:nvSpPr>
        <cdr:cNvPr id="10" name="CaixaDeTexto 9"/>
        <cdr:cNvSpPr txBox="1"/>
      </cdr:nvSpPr>
      <cdr:spPr>
        <a:xfrm xmlns:a="http://schemas.openxmlformats.org/drawingml/2006/main">
          <a:off x="6114473" y="5523345"/>
          <a:ext cx="1062182" cy="7387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800" dirty="0"/>
            <a:t>Crise dos 60</a:t>
          </a:r>
        </a:p>
      </cdr:txBody>
    </cdr:sp>
  </cdr:relSizeAnchor>
  <cdr:relSizeAnchor xmlns:cdr="http://schemas.openxmlformats.org/drawingml/2006/chartDrawing">
    <cdr:from>
      <cdr:x>0.63295</cdr:x>
      <cdr:y>0.87945</cdr:y>
    </cdr:from>
    <cdr:to>
      <cdr:x>0.75189</cdr:x>
      <cdr:y>0.9872</cdr:y>
    </cdr:to>
    <cdr:sp macro="" textlink="">
      <cdr:nvSpPr>
        <cdr:cNvPr id="11" name="CaixaDeTexto 10"/>
        <cdr:cNvSpPr txBox="1"/>
      </cdr:nvSpPr>
      <cdr:spPr>
        <a:xfrm xmlns:a="http://schemas.openxmlformats.org/drawingml/2006/main">
          <a:off x="7716973" y="6031284"/>
          <a:ext cx="1450116" cy="7389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600" dirty="0"/>
            <a:t>Crise          da Divida</a:t>
          </a:r>
        </a:p>
      </cdr:txBody>
    </cdr:sp>
  </cdr:relSizeAnchor>
  <cdr:relSizeAnchor xmlns:cdr="http://schemas.openxmlformats.org/drawingml/2006/chartDrawing">
    <cdr:from>
      <cdr:x>0.73826</cdr:x>
      <cdr:y>0.92256</cdr:y>
    </cdr:from>
    <cdr:to>
      <cdr:x>0.81023</cdr:x>
      <cdr:y>0.967</cdr:y>
    </cdr:to>
    <cdr:sp macro="" textlink="">
      <cdr:nvSpPr>
        <cdr:cNvPr id="12" name="CaixaDeTexto 11"/>
        <cdr:cNvSpPr txBox="1"/>
      </cdr:nvSpPr>
      <cdr:spPr>
        <a:xfrm xmlns:a="http://schemas.openxmlformats.org/drawingml/2006/main">
          <a:off x="9000838" y="6326909"/>
          <a:ext cx="877447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600" dirty="0"/>
            <a:t>Collor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latin typeface="+mn-l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Espaço reservado de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latin typeface="+mn-lt"/>
              </a:defRPr>
            </a:lvl1pPr>
          </a:lstStyle>
          <a:p>
            <a:pPr>
              <a:defRPr/>
            </a:pPr>
            <a:fld id="{86878FD4-CE22-41A7-A40C-0C3EE7D5A48D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4" name="Espaço reservad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latin typeface="+mn-l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d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Euphemia"/>
              </a:defRPr>
            </a:lvl1pPr>
          </a:lstStyle>
          <a:p>
            <a:pPr>
              <a:defRPr/>
            </a:pPr>
            <a:fld id="{944FAF4A-0596-49D1-8D77-6C75FAA0E75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latin typeface="+mn-l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Espaço reservado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latin typeface="+mn-lt"/>
              </a:defRPr>
            </a:lvl1pPr>
          </a:lstStyle>
          <a:p>
            <a:pPr>
              <a:defRPr/>
            </a:pPr>
            <a:fld id="{B309CA80-B432-4337-84E1-A4CA36E3B2E3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observ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Clique para editar o texto mestre 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latin typeface="+mn-l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d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Euphemia"/>
              </a:defRPr>
            </a:lvl1pPr>
          </a:lstStyle>
          <a:p>
            <a:pPr>
              <a:defRPr/>
            </a:pPr>
            <a:fld id="{639A95A3-D36A-4D7A-8EB2-18B5F025E18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A95A3-D36A-4D7A-8EB2-18B5F025E188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097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3A0DEFCD-FAED-4784-9D5D-9D2EBE1C99F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5CF93B91-6F50-469B-9831-366AD18A4529}" type="slidenum">
              <a:rPr lang="pt-BR" altLang="pt-BR" sz="1200">
                <a:latin typeface="Euphemia" panose="020B0503040102020104" pitchFamily="34" charset="0"/>
                <a:cs typeface="Arial" panose="020B0604020202020204" pitchFamily="34" charset="0"/>
              </a:rPr>
              <a:pPr algn="r" eaLnBrk="1" hangingPunct="1"/>
              <a:t>13</a:t>
            </a:fld>
            <a:endParaRPr lang="pt-BR" altLang="pt-BR" sz="1200">
              <a:latin typeface="Euphemia" panose="020B0503040102020104" pitchFamily="34" charset="0"/>
              <a:cs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AB83D42-2A91-4AAD-897C-CC61ABE6F3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C051E00B-5B65-4BF2-9FE7-311E6052C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307492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730225C9-9A04-4BBA-927E-D4A37876ED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0F873AB0-B229-4E11-A246-4D9696E45A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3649229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513E063A-D7F9-4F90-8267-2A1F5F2019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FD10A90-5EB1-468C-859E-FB7D5BAFC92A}" type="slidenum">
              <a:rPr lang="pt-BR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/>
              <a:t>15</a:t>
            </a:fld>
            <a:endParaRPr lang="pt-BR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B7A80613-9DE6-49D3-A711-314453DDB2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C0E06406-ED2D-47C5-ACAC-2CA723414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2300380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082F485-10CE-4557-944A-A75F15616C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6DD3B4D-17D2-4156-9801-9320BB5AEB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23028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4A188C26-48DF-4290-9600-EFA688D316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94A3802F-3014-4220-B9CF-1B1B31B0029E}" type="slidenum">
              <a:rPr lang="pt-BR" altLang="pt-BR" sz="1200">
                <a:latin typeface="Euphemia" panose="020B0503040102020104" pitchFamily="34" charset="0"/>
                <a:cs typeface="Arial" panose="020B0604020202020204" pitchFamily="34" charset="0"/>
              </a:rPr>
              <a:pPr algn="r" eaLnBrk="1" hangingPunct="1"/>
              <a:t>18</a:t>
            </a:fld>
            <a:endParaRPr lang="pt-BR" altLang="pt-BR" sz="1200">
              <a:latin typeface="Euphemia" panose="020B0503040102020104" pitchFamily="34" charset="0"/>
              <a:cs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0FA8CE9B-B7F1-49DD-BCCE-378D61137A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D94A9A72-7CC9-41E1-92A0-90016298A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50278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4A188C26-48DF-4290-9600-EFA688D316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94A3802F-3014-4220-B9CF-1B1B31B0029E}" type="slidenum">
              <a:rPr lang="pt-BR" altLang="pt-BR" sz="1200">
                <a:latin typeface="Euphemia" panose="020B0503040102020104" pitchFamily="34" charset="0"/>
                <a:cs typeface="Arial" panose="020B0604020202020204" pitchFamily="34" charset="0"/>
              </a:rPr>
              <a:pPr algn="r" eaLnBrk="1" hangingPunct="1"/>
              <a:t>19</a:t>
            </a:fld>
            <a:endParaRPr lang="pt-BR" altLang="pt-BR" sz="1200">
              <a:latin typeface="Euphemia" panose="020B0503040102020104" pitchFamily="34" charset="0"/>
              <a:cs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0FA8CE9B-B7F1-49DD-BCCE-378D61137A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D94A9A72-7CC9-41E1-92A0-90016298A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4097282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C90EFB91-EAC5-4AA0-AA35-96863E4259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2F948A4C-3047-4AAC-A5C2-F2B7B1C751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2604321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AC0572AF-8979-433B-A999-8BD384BABC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E4B9AA08-674E-4032-9159-8758E2244F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2540209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1AEC56FE-AB8E-4B96-98B2-BE6F773111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6E01204-9056-461C-9297-2B18DBB5F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873899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28D2411-A5B3-4A1E-9239-06B563DC18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C97D44ED-8C1E-40E9-8090-CA6BD017B2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48225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697066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3980352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795B581-30B6-4F7A-B987-AF685A796C9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FB107D7-F274-4C3F-BEA1-4AAE225D0AD0}" type="slidenum">
              <a:rPr lang="pt-BR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/>
              <a:t>27</a:t>
            </a:fld>
            <a:endParaRPr lang="pt-BR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4819C14C-A38A-4DAF-A36E-FC51B4F4B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A3331A5-C158-4443-BDC6-B5B2BEC5C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550427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811D026A-4E13-43F4-8ACF-94E7FFD6FC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3924BCF9-6D64-4BC8-992F-6545A2A871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833388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73974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9290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BFA7B-8B3F-47A9-B516-32C9D7113B59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 panose="020B0503040102020104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 panose="020B05030401020201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3842695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4002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146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730225C9-9A04-4BBA-927E-D4A37876ED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0F873AB0-B229-4E11-A246-4D9696E45A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002242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5F1773-890D-4EE8-9B5A-E2F241425E08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83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5F1773-890D-4EE8-9B5A-E2F241425E08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9898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242971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655642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2591354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20692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0E55FC0-5117-4D37-9EE1-195FC32CDC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148945B-1478-4AC8-8F09-41CB336FC3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86585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A5B562E-2420-43F5-8FD0-E0D1E77F27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5BE5DDC3-853D-47B8-A3BB-5C69B84F14D5}" type="slidenum">
              <a:rPr lang="pt-BR" altLang="pt-BR" sz="1200">
                <a:latin typeface="Euphemia" panose="020B0503040102020104" pitchFamily="34" charset="0"/>
                <a:cs typeface="Arial" panose="020B0604020202020204" pitchFamily="34" charset="0"/>
              </a:rPr>
              <a:pPr algn="r" eaLnBrk="1" hangingPunct="1"/>
              <a:t>8</a:t>
            </a:fld>
            <a:endParaRPr lang="pt-BR" altLang="pt-BR" sz="1200">
              <a:latin typeface="Euphemia" panose="020B05030401020201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BF019C9-CA91-4D9C-9CBE-C8630DDA4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36BE4111-6654-4D21-A5DF-FBAA2A95D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85312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D5A0E021-87CC-438E-A8EA-5DDA237276A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3E7C37-FF76-47D3-BA34-22DBEFBE2720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 panose="020B05030401020201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 panose="020B05030401020201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DE6F576B-54EA-48D0-A0E8-AA2A4E3EEB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2BEA1B53-D9AB-4877-A7D4-FF7537454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193105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39E0635A-25AF-45BB-8202-AC972871C64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F95539-6C51-4832-BA04-E4BBD47FE6C5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 panose="020B05030401020201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 panose="020B05030401020201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8F30A1C-8B66-4DC9-8FF2-962237055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AE89C2D-76DE-40AC-A39E-16CE31ABF8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397586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657D90B2-6BFA-4D33-B8D7-1E42B421BEE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E1E8B5-A731-4999-814E-C9ED21DB032F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 panose="020B05030401020201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 panose="020B05030401020201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95DC74A5-2A10-415F-824E-262E7099FF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E17AE91E-8DCA-4B3F-94DC-A28382AF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altLang="pt-BR"/>
          </a:p>
        </p:txBody>
      </p:sp>
    </p:spTree>
    <p:extLst>
      <p:ext uri="{BB962C8B-B14F-4D97-AF65-F5344CB8AC3E}">
        <p14:creationId xmlns:p14="http://schemas.microsoft.com/office/powerpoint/2010/main" val="218573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6"/>
          <p:cNvSpPr/>
          <p:nvPr/>
        </p:nvSpPr>
        <p:spPr>
          <a:xfrm>
            <a:off x="0" y="577850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5" name="Retângulo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6" name="Imagem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 latinLnBrk="0">
              <a:defRPr lang="pt-BR" sz="4400" cap="all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pt-BR" sz="1800"/>
            </a:lvl1pPr>
            <a:lvl2pPr marL="457200" indent="0" algn="ctr" latinLnBrk="0">
              <a:buNone/>
              <a:defRPr lang="pt-BR" sz="2000"/>
            </a:lvl2pPr>
            <a:lvl3pPr marL="914400" indent="0" algn="ctr" latinLnBrk="0">
              <a:buNone/>
              <a:defRPr lang="pt-BR" sz="1800"/>
            </a:lvl3pPr>
            <a:lvl4pPr marL="1371600" indent="0" algn="ctr" latinLnBrk="0">
              <a:buNone/>
              <a:defRPr lang="pt-BR" sz="1600"/>
            </a:lvl4pPr>
            <a:lvl5pPr marL="1828800" indent="0" algn="ctr" latinLnBrk="0">
              <a:buNone/>
              <a:defRPr lang="pt-BR" sz="1600"/>
            </a:lvl5pPr>
            <a:lvl6pPr marL="2286000" indent="0" algn="ctr" latinLnBrk="0">
              <a:buNone/>
              <a:defRPr lang="pt-BR" sz="1600"/>
            </a:lvl6pPr>
            <a:lvl7pPr marL="2743200" indent="0" algn="ctr" latinLnBrk="0">
              <a:buNone/>
              <a:defRPr lang="pt-BR" sz="1600"/>
            </a:lvl7pPr>
            <a:lvl8pPr marL="3200400" indent="0" algn="ctr" latinLnBrk="0">
              <a:buNone/>
              <a:defRPr lang="pt-BR" sz="1600"/>
            </a:lvl8pPr>
            <a:lvl9pPr marL="3657600" indent="0" algn="ctr" latinLnBrk="0">
              <a:buNone/>
              <a:defRPr lang="pt-BR"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Espaço reservado de data 3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610206-E718-4173-B924-C09375D3C3A3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8" name="Espaço reservado do rodapé 4"/>
          <p:cNvSpPr>
            <a:spLocks noGrp="1"/>
          </p:cNvSpPr>
          <p:nvPr>
            <p:ph type="ftr" sz="quarter" idx="11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do número do slide 5"/>
          <p:cNvSpPr>
            <a:spLocks noGrp="1"/>
          </p:cNvSpPr>
          <p:nvPr>
            <p:ph type="sldNum" sz="quarter" idx="12"/>
          </p:nvPr>
        </p:nvSpPr>
        <p:spPr>
          <a:xfrm>
            <a:off x="92567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F1AF7C9-D4D6-477B-9A79-8632A660566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89977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3C084-F4D8-4A14-803C-24DE36655CE8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D6E6C-90B1-4CBF-A915-EC3E5559A4D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45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3A428-106D-4968-9B7C-79B3A0274439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520C4-1EC0-4E71-833C-9CE8535962EE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368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FAA96-9FC7-4D93-B722-0DDFE649FD3A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F7B7F-CC54-407F-884F-80D60A04D71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437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FCE12-2E41-49FD-B84D-7779BB6DC83F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6BD86-615F-4283-A85C-F967C9640BF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32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91550" y="76200"/>
            <a:ext cx="2495550" cy="6096000"/>
          </a:xfrm>
        </p:spPr>
        <p:txBody>
          <a:bodyPr vert="eaVert"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76200"/>
            <a:ext cx="7334250" cy="6096000"/>
          </a:xfrm>
        </p:spPr>
        <p:txBody>
          <a:bodyPr vert="eaVert"/>
          <a:lstStyle/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94EF-9A18-4D3D-96F9-73FDCF4F3DBD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D25C4-8653-484E-80DE-40E5AE3BD46E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6"/>
          <p:cNvSpPr/>
          <p:nvPr/>
        </p:nvSpPr>
        <p:spPr>
          <a:xfrm>
            <a:off x="0" y="577850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5" name="Retângulo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6" name="Imagem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 latinLnBrk="0">
              <a:defRPr lang="pt-BR" sz="4400" cap="all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pt-BR" sz="1800"/>
            </a:lvl1pPr>
            <a:lvl2pPr marL="457200" indent="0" algn="ctr" latinLnBrk="0">
              <a:buNone/>
              <a:defRPr lang="pt-BR" sz="2000"/>
            </a:lvl2pPr>
            <a:lvl3pPr marL="914400" indent="0" algn="ctr" latinLnBrk="0">
              <a:buNone/>
              <a:defRPr lang="pt-BR" sz="1800"/>
            </a:lvl3pPr>
            <a:lvl4pPr marL="1371600" indent="0" algn="ctr" latinLnBrk="0">
              <a:buNone/>
              <a:defRPr lang="pt-BR" sz="1600"/>
            </a:lvl4pPr>
            <a:lvl5pPr marL="1828800" indent="0" algn="ctr" latinLnBrk="0">
              <a:buNone/>
              <a:defRPr lang="pt-BR" sz="1600"/>
            </a:lvl5pPr>
            <a:lvl6pPr marL="2286000" indent="0" algn="ctr" latinLnBrk="0">
              <a:buNone/>
              <a:defRPr lang="pt-BR" sz="1600"/>
            </a:lvl6pPr>
            <a:lvl7pPr marL="2743200" indent="0" algn="ctr" latinLnBrk="0">
              <a:buNone/>
              <a:defRPr lang="pt-BR" sz="1600"/>
            </a:lvl7pPr>
            <a:lvl8pPr marL="3200400" indent="0" algn="ctr" latinLnBrk="0">
              <a:buNone/>
              <a:defRPr lang="pt-BR" sz="1600"/>
            </a:lvl8pPr>
            <a:lvl9pPr marL="3657600" indent="0" algn="ctr" latinLnBrk="0">
              <a:buNone/>
              <a:defRPr lang="pt-BR"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C8229-15B1-463F-BAAD-B687F6B2BD96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8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E9BAA-D08E-45FA-9C54-8FB2370120D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2217316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441F7-69D5-4863-A6A4-6CC35CF3C443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81F71-DD98-4DF6-BDDA-7EA2DF06117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2576255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12"/>
          <p:cNvGrpSpPr>
            <a:grpSpLocks/>
          </p:cNvGrpSpPr>
          <p:nvPr/>
        </p:nvGrpSpPr>
        <p:grpSpPr bwMode="auto">
          <a:xfrm rot="10800000">
            <a:off x="0" y="5645150"/>
            <a:ext cx="12192000" cy="63500"/>
            <a:chOff x="507492" y="1501519"/>
            <a:chExt cx="8129016" cy="63125"/>
          </a:xfrm>
        </p:grpSpPr>
        <p:cxnSp>
          <p:nvCxnSpPr>
            <p:cNvPr id="6" name="Conector de Linha Reta 16"/>
            <p:cNvCxnSpPr/>
            <p:nvPr/>
          </p:nvCxnSpPr>
          <p:spPr>
            <a:xfrm>
              <a:off x="512784" y="1564644"/>
              <a:ext cx="8129017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Linha Reta 17"/>
            <p:cNvCxnSpPr/>
            <p:nvPr/>
          </p:nvCxnSpPr>
          <p:spPr>
            <a:xfrm>
              <a:off x="512784" y="1501519"/>
              <a:ext cx="8129017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13"/>
          <p:cNvGrpSpPr>
            <a:grpSpLocks/>
          </p:cNvGrpSpPr>
          <p:nvPr/>
        </p:nvGrpSpPr>
        <p:grpSpPr bwMode="auto">
          <a:xfrm>
            <a:off x="0" y="1143000"/>
            <a:ext cx="12192000" cy="63500"/>
            <a:chOff x="507492" y="1501519"/>
            <a:chExt cx="8129016" cy="63125"/>
          </a:xfrm>
        </p:grpSpPr>
        <p:cxnSp>
          <p:nvCxnSpPr>
            <p:cNvPr id="9" name="Conector de Linha Reta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Linha Reta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tângulo 6"/>
          <p:cNvSpPr/>
          <p:nvPr/>
        </p:nvSpPr>
        <p:spPr>
          <a:xfrm>
            <a:off x="0" y="577850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13" name="Retângulo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14" name="Imagem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 latinLnBrk="0">
              <a:defRPr lang="pt-BR" sz="4400" cap="all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pt-BR" sz="1800"/>
            </a:lvl1pPr>
            <a:lvl2pPr marL="457200" indent="0" algn="ctr" latinLnBrk="0">
              <a:buNone/>
              <a:defRPr lang="pt-BR" sz="2000"/>
            </a:lvl2pPr>
            <a:lvl3pPr marL="914400" indent="0" algn="ctr" latinLnBrk="0">
              <a:buNone/>
              <a:defRPr lang="pt-BR" sz="1800"/>
            </a:lvl3pPr>
            <a:lvl4pPr marL="1371600" indent="0" algn="ctr" latinLnBrk="0">
              <a:buNone/>
              <a:defRPr lang="pt-BR" sz="1600"/>
            </a:lvl4pPr>
            <a:lvl5pPr marL="1828800" indent="0" algn="ctr" latinLnBrk="0">
              <a:buNone/>
              <a:defRPr lang="pt-BR" sz="1600"/>
            </a:lvl5pPr>
            <a:lvl6pPr marL="2286000" indent="0" algn="ctr" latinLnBrk="0">
              <a:buNone/>
              <a:defRPr lang="pt-BR" sz="1600"/>
            </a:lvl6pPr>
            <a:lvl7pPr marL="2743200" indent="0" algn="ctr" latinLnBrk="0">
              <a:buNone/>
              <a:defRPr lang="pt-BR" sz="1600"/>
            </a:lvl7pPr>
            <a:lvl8pPr marL="3200400" indent="0" algn="ctr" latinLnBrk="0">
              <a:buNone/>
              <a:defRPr lang="pt-BR" sz="1600"/>
            </a:lvl8pPr>
            <a:lvl9pPr marL="3657600" indent="0" algn="ctr" latinLnBrk="0">
              <a:buNone/>
              <a:defRPr lang="pt-BR"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1" name="Espaço reservado de imagem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pt-BR"/>
            </a:lvl1pPr>
          </a:lstStyle>
          <a:p>
            <a:pPr lv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0477734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 latinLnBrk="0">
              <a:defRPr lang="pt-BR"/>
            </a:lvl5pPr>
            <a:lvl6pPr latinLnBrk="0">
              <a:defRPr lang="pt-BR"/>
            </a:lvl6pPr>
            <a:lvl7pPr latinLnBrk="0">
              <a:defRPr lang="pt-BR"/>
            </a:lvl7pPr>
            <a:lvl8pPr latinLnBrk="0">
              <a:defRPr lang="pt-BR"/>
            </a:lvl8pPr>
            <a:lvl9pPr latinLnBrk="0">
              <a:defRPr lang="pt-BR"/>
            </a:lvl9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 latinLnBrk="0">
              <a:defRPr lang="pt-BR"/>
            </a:lvl5pPr>
            <a:lvl6pPr latinLnBrk="0">
              <a:defRPr lang="pt-BR"/>
            </a:lvl6pPr>
            <a:lvl7pPr latinLnBrk="0">
              <a:defRPr lang="pt-BR"/>
            </a:lvl7pPr>
            <a:lvl8pPr latinLnBrk="0">
              <a:defRPr lang="pt-BR"/>
            </a:lvl8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C7AAF-E613-4ED4-BFAD-E6615BEA82FF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6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6C6DD-691F-41F2-8F38-BD8AD817F3D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153287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pt-BR" sz="2400" b="1"/>
            </a:lvl1pPr>
            <a:lvl2pPr marL="457200" indent="0" latinLnBrk="0">
              <a:buNone/>
              <a:defRPr lang="pt-BR" sz="2000" b="1"/>
            </a:lvl2pPr>
            <a:lvl3pPr marL="914400" indent="0" latinLnBrk="0">
              <a:buNone/>
              <a:defRPr lang="pt-BR" sz="1800" b="1"/>
            </a:lvl3pPr>
            <a:lvl4pPr marL="1371600" indent="0" latinLnBrk="0">
              <a:buNone/>
              <a:defRPr lang="pt-BR" sz="1600" b="1"/>
            </a:lvl4pPr>
            <a:lvl5pPr marL="1828800" indent="0" latinLnBrk="0">
              <a:buNone/>
              <a:defRPr lang="pt-BR" sz="1600" b="1"/>
            </a:lvl5pPr>
            <a:lvl6pPr marL="2286000" indent="0" latinLnBrk="0">
              <a:buNone/>
              <a:defRPr lang="pt-BR" sz="1600" b="1"/>
            </a:lvl6pPr>
            <a:lvl7pPr marL="2743200" indent="0" latinLnBrk="0">
              <a:buNone/>
              <a:defRPr lang="pt-BR" sz="1600" b="1"/>
            </a:lvl7pPr>
            <a:lvl8pPr marL="3200400" indent="0" latinLnBrk="0">
              <a:buNone/>
              <a:defRPr lang="pt-BR" sz="1600" b="1"/>
            </a:lvl8pPr>
            <a:lvl9pPr marL="3657600" indent="0" latinLnBrk="0">
              <a:buNone/>
              <a:defRPr lang="pt-BR" sz="16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4" name="Espaço reservad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pt-BR" sz="2400" b="1"/>
            </a:lvl1pPr>
            <a:lvl2pPr marL="457200" indent="0" latinLnBrk="0">
              <a:buNone/>
              <a:defRPr lang="pt-BR" sz="2000" b="1"/>
            </a:lvl2pPr>
            <a:lvl3pPr marL="914400" indent="0" latinLnBrk="0">
              <a:buNone/>
              <a:defRPr lang="pt-BR" sz="1800" b="1"/>
            </a:lvl3pPr>
            <a:lvl4pPr marL="1371600" indent="0" latinLnBrk="0">
              <a:buNone/>
              <a:defRPr lang="pt-BR" sz="1600" b="1"/>
            </a:lvl4pPr>
            <a:lvl5pPr marL="1828800" indent="0" latinLnBrk="0">
              <a:buNone/>
              <a:defRPr lang="pt-BR" sz="1600" b="1"/>
            </a:lvl5pPr>
            <a:lvl6pPr marL="2286000" indent="0" latinLnBrk="0">
              <a:buNone/>
              <a:defRPr lang="pt-BR" sz="1600" b="1"/>
            </a:lvl6pPr>
            <a:lvl7pPr marL="2743200" indent="0" latinLnBrk="0">
              <a:buNone/>
              <a:defRPr lang="pt-BR" sz="1600" b="1"/>
            </a:lvl7pPr>
            <a:lvl8pPr marL="3200400" indent="0" latinLnBrk="0">
              <a:buNone/>
              <a:defRPr lang="pt-BR" sz="1600" b="1"/>
            </a:lvl8pPr>
            <a:lvl9pPr marL="3657600" indent="0" latinLnBrk="0">
              <a:buNone/>
              <a:defRPr lang="pt-BR" sz="16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6" name="Espaço reservad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C9665-71FA-4522-8A7B-990967DD38A8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8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5332D-FDEA-4DAC-991B-90E8192CA29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0502039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12"/>
          <p:cNvGrpSpPr>
            <a:grpSpLocks/>
          </p:cNvGrpSpPr>
          <p:nvPr/>
        </p:nvGrpSpPr>
        <p:grpSpPr bwMode="auto">
          <a:xfrm rot="10800000">
            <a:off x="0" y="5645150"/>
            <a:ext cx="12192000" cy="63500"/>
            <a:chOff x="507492" y="1501519"/>
            <a:chExt cx="8129016" cy="63125"/>
          </a:xfrm>
        </p:grpSpPr>
        <p:cxnSp>
          <p:nvCxnSpPr>
            <p:cNvPr id="6" name="Conector de Linha Reta 16"/>
            <p:cNvCxnSpPr/>
            <p:nvPr/>
          </p:nvCxnSpPr>
          <p:spPr>
            <a:xfrm>
              <a:off x="514901" y="1564644"/>
              <a:ext cx="8129017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Linha Reta 17"/>
            <p:cNvCxnSpPr/>
            <p:nvPr/>
          </p:nvCxnSpPr>
          <p:spPr>
            <a:xfrm>
              <a:off x="514901" y="1501519"/>
              <a:ext cx="8129017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13"/>
          <p:cNvGrpSpPr>
            <a:grpSpLocks/>
          </p:cNvGrpSpPr>
          <p:nvPr/>
        </p:nvGrpSpPr>
        <p:grpSpPr bwMode="auto">
          <a:xfrm>
            <a:off x="0" y="1143000"/>
            <a:ext cx="12192000" cy="63500"/>
            <a:chOff x="507492" y="1501519"/>
            <a:chExt cx="8129016" cy="63125"/>
          </a:xfrm>
        </p:grpSpPr>
        <p:cxnSp>
          <p:nvCxnSpPr>
            <p:cNvPr id="9" name="Conector de Linha Reta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Linha Reta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tângulo 6"/>
          <p:cNvSpPr/>
          <p:nvPr/>
        </p:nvSpPr>
        <p:spPr>
          <a:xfrm>
            <a:off x="0" y="577850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13" name="Retângulo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14" name="Imagem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 latinLnBrk="0">
              <a:defRPr lang="pt-BR" sz="4400" cap="all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pt-BR" sz="1800"/>
            </a:lvl1pPr>
            <a:lvl2pPr marL="457200" indent="0" algn="ctr" latinLnBrk="0">
              <a:buNone/>
              <a:defRPr lang="pt-BR" sz="2000"/>
            </a:lvl2pPr>
            <a:lvl3pPr marL="914400" indent="0" algn="ctr" latinLnBrk="0">
              <a:buNone/>
              <a:defRPr lang="pt-BR" sz="1800"/>
            </a:lvl3pPr>
            <a:lvl4pPr marL="1371600" indent="0" algn="ctr" latinLnBrk="0">
              <a:buNone/>
              <a:defRPr lang="pt-BR" sz="1600"/>
            </a:lvl4pPr>
            <a:lvl5pPr marL="1828800" indent="0" algn="ctr" latinLnBrk="0">
              <a:buNone/>
              <a:defRPr lang="pt-BR" sz="1600"/>
            </a:lvl5pPr>
            <a:lvl6pPr marL="2286000" indent="0" algn="ctr" latinLnBrk="0">
              <a:buNone/>
              <a:defRPr lang="pt-BR" sz="1600"/>
            </a:lvl6pPr>
            <a:lvl7pPr marL="2743200" indent="0" algn="ctr" latinLnBrk="0">
              <a:buNone/>
              <a:defRPr lang="pt-BR" sz="1600"/>
            </a:lvl7pPr>
            <a:lvl8pPr marL="3200400" indent="0" algn="ctr" latinLnBrk="0">
              <a:buNone/>
              <a:defRPr lang="pt-BR" sz="1600"/>
            </a:lvl8pPr>
            <a:lvl9pPr marL="3657600" indent="0" algn="ctr" latinLnBrk="0">
              <a:buNone/>
              <a:defRPr lang="pt-BR"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1" name="Espaço reservado de imagem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pt-BR"/>
            </a:lvl1pPr>
          </a:lstStyle>
          <a:p>
            <a:pPr lv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18517545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8E799-2772-4AE5-A4A3-98109703D2CE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4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B7D91-59C0-49E3-B12E-EBFFC64FDB6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9720201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pt-BR"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/>
          <a:lstStyle>
            <a:lvl1pPr latinLnBrk="0">
              <a:defRPr lang="pt-BR" sz="2000"/>
            </a:lvl1pPr>
            <a:lvl2pPr latinLnBrk="0">
              <a:defRPr lang="pt-BR" sz="1600"/>
            </a:lvl2pPr>
            <a:lvl3pPr latinLnBrk="0">
              <a:defRPr lang="pt-BR" sz="1600"/>
            </a:lvl3pPr>
            <a:lvl4pPr latinLnBrk="0">
              <a:defRPr lang="pt-BR" sz="1400"/>
            </a:lvl4pPr>
            <a:lvl5pPr latinLnBrk="0">
              <a:defRPr lang="pt-BR" sz="1400"/>
            </a:lvl5pPr>
            <a:lvl6pPr latinLnBrk="0">
              <a:defRPr lang="pt-BR" sz="1400"/>
            </a:lvl6pPr>
            <a:lvl7pPr latinLnBrk="0">
              <a:defRPr lang="pt-BR" sz="1400"/>
            </a:lvl7pPr>
            <a:lvl8pPr latinLnBrk="0">
              <a:defRPr lang="pt-BR" sz="1400"/>
            </a:lvl8pPr>
            <a:lvl9pPr latinLnBrk="0">
              <a:defRPr lang="pt-BR" sz="1400"/>
            </a:lvl9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pt-BR" sz="1800"/>
            </a:lvl1pPr>
            <a:lvl2pPr marL="457200" indent="0" latinLnBrk="0">
              <a:buNone/>
              <a:defRPr lang="pt-BR" sz="1400"/>
            </a:lvl2pPr>
            <a:lvl3pPr marL="914400" indent="0" latinLnBrk="0">
              <a:buNone/>
              <a:defRPr lang="pt-BR" sz="1200"/>
            </a:lvl3pPr>
            <a:lvl4pPr marL="1371600" indent="0" latinLnBrk="0">
              <a:buNone/>
              <a:defRPr lang="pt-BR" sz="1000"/>
            </a:lvl4pPr>
            <a:lvl5pPr marL="1828800" indent="0" latinLnBrk="0">
              <a:buNone/>
              <a:defRPr lang="pt-BR" sz="1000"/>
            </a:lvl5pPr>
            <a:lvl6pPr marL="2286000" indent="0" latinLnBrk="0">
              <a:buNone/>
              <a:defRPr lang="pt-BR" sz="1000"/>
            </a:lvl6pPr>
            <a:lvl7pPr marL="2743200" indent="0" latinLnBrk="0">
              <a:buNone/>
              <a:defRPr lang="pt-BR" sz="1000"/>
            </a:lvl7pPr>
            <a:lvl8pPr marL="3200400" indent="0" latinLnBrk="0">
              <a:buNone/>
              <a:defRPr lang="pt-BR" sz="1000"/>
            </a:lvl8pPr>
            <a:lvl9pPr marL="3657600" indent="0" latinLnBrk="0">
              <a:buNone/>
              <a:defRPr lang="pt-BR" sz="10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5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68D61-4C04-4582-8C5F-33647F35F770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6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A6868-38E2-460B-A576-E3AC88E9EBC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6556472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pt-BR"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de imagem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/>
          <a:lstStyle>
            <a:lvl1pPr marL="0" indent="0" algn="ctr" latinLnBrk="0">
              <a:buNone/>
              <a:defRPr lang="pt-BR" sz="2000"/>
            </a:lvl1pPr>
            <a:lvl2pPr marL="457200" indent="0" latinLnBrk="0">
              <a:buNone/>
              <a:defRPr lang="pt-BR" sz="2800"/>
            </a:lvl2pPr>
            <a:lvl3pPr marL="914400" indent="0" latinLnBrk="0">
              <a:buNone/>
              <a:defRPr lang="pt-BR" sz="2400"/>
            </a:lvl3pPr>
            <a:lvl4pPr marL="1371600" indent="0" latinLnBrk="0">
              <a:buNone/>
              <a:defRPr lang="pt-BR" sz="2000"/>
            </a:lvl4pPr>
            <a:lvl5pPr marL="1828800" indent="0" latinLnBrk="0">
              <a:buNone/>
              <a:defRPr lang="pt-BR" sz="2000"/>
            </a:lvl5pPr>
            <a:lvl6pPr marL="2286000" indent="0" latinLnBrk="0">
              <a:buNone/>
              <a:defRPr lang="pt-BR" sz="2000"/>
            </a:lvl6pPr>
            <a:lvl7pPr marL="2743200" indent="0" latinLnBrk="0">
              <a:buNone/>
              <a:defRPr lang="pt-BR" sz="2000"/>
            </a:lvl7pPr>
            <a:lvl8pPr marL="3200400" indent="0" latinLnBrk="0">
              <a:buNone/>
              <a:defRPr lang="pt-BR" sz="2000"/>
            </a:lvl8pPr>
            <a:lvl9pPr marL="3657600" indent="0" latinLnBrk="0">
              <a:buNone/>
              <a:defRPr lang="pt-BR"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pt-BR" sz="1800"/>
            </a:lvl1pPr>
            <a:lvl2pPr marL="457200" indent="0" latinLnBrk="0">
              <a:buNone/>
              <a:defRPr lang="pt-BR" sz="1400"/>
            </a:lvl2pPr>
            <a:lvl3pPr marL="914400" indent="0" latinLnBrk="0">
              <a:buNone/>
              <a:defRPr lang="pt-BR" sz="1200"/>
            </a:lvl3pPr>
            <a:lvl4pPr marL="1371600" indent="0" latinLnBrk="0">
              <a:buNone/>
              <a:defRPr lang="pt-BR" sz="1000"/>
            </a:lvl4pPr>
            <a:lvl5pPr marL="1828800" indent="0" latinLnBrk="0">
              <a:buNone/>
              <a:defRPr lang="pt-BR" sz="1000"/>
            </a:lvl5pPr>
            <a:lvl6pPr marL="2286000" indent="0" latinLnBrk="0">
              <a:buNone/>
              <a:defRPr lang="pt-BR" sz="1000"/>
            </a:lvl6pPr>
            <a:lvl7pPr marL="2743200" indent="0" latinLnBrk="0">
              <a:buNone/>
              <a:defRPr lang="pt-BR" sz="1000"/>
            </a:lvl7pPr>
            <a:lvl8pPr marL="3200400" indent="0" latinLnBrk="0">
              <a:buNone/>
              <a:defRPr lang="pt-BR" sz="1000"/>
            </a:lvl8pPr>
            <a:lvl9pPr marL="3657600" indent="0" latinLnBrk="0">
              <a:buNone/>
              <a:defRPr lang="pt-BR" sz="10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5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842FD-E1AD-4887-A218-89079EDDDBFB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6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A3147-D992-400D-BF75-3F166AED759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59186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o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79354-2D31-4A9D-9515-989957F57DB6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A952D-27EA-4476-9380-6285047FAAC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357730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6"/>
          <p:cNvGrpSpPr>
            <a:grpSpLocks/>
          </p:cNvGrpSpPr>
          <p:nvPr/>
        </p:nvGrpSpPr>
        <p:grpSpPr bwMode="auto">
          <a:xfrm rot="5400000">
            <a:off x="6513513" y="3228975"/>
            <a:ext cx="5634038" cy="84137"/>
            <a:chOff x="1073150" y="1219201"/>
            <a:chExt cx="10058400" cy="63125"/>
          </a:xfrm>
        </p:grpSpPr>
        <p:cxnSp>
          <p:nvCxnSpPr>
            <p:cNvPr id="5" name="Conector de Linha Reta 7"/>
            <p:cNvCxnSpPr/>
            <p:nvPr/>
          </p:nvCxnSpPr>
          <p:spPr>
            <a:xfrm rot="10800000">
              <a:off x="1073151" y="1213246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Linha Reta 8"/>
            <p:cNvCxnSpPr/>
            <p:nvPr/>
          </p:nvCxnSpPr>
          <p:spPr>
            <a:xfrm rot="10800000">
              <a:off x="1073151" y="1276372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o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D849C-867B-4AC0-A620-49C547DA353E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8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C5ED5-B254-4B41-9553-D2B97800447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2099747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BFC86-063A-47A9-86C4-5BB7BDA7855B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3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ACD96-55BC-4CC1-9D65-E989573FF2C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7102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BFC86-063A-47A9-86C4-5BB7BDA7855B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3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Espaço reservado do número do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ACD96-55BC-4CC1-9D65-E989573FF2C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449172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E1343-44BD-4A2E-ABE3-57D8BE37A13D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57510-264D-41C5-B155-68CD79B8633C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243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7A0E1-13FA-4545-843B-8A5EE4D96E73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1A5A3-0DD6-4B6B-8210-C80AAA9DB56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61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C5DB2-9334-4DAD-935C-6B9D246B555F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28E04-0E26-4865-A5D3-D128F2602A58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76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57E2E-9A5C-4E0D-8935-9D7FE4CAE4DE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267D8-04A3-40A7-B9F0-95627111D71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11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A5921-6E9D-4F30-AD7A-B32CC92E4046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A4B32-86EC-46F0-A42C-61387CD1D704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200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F2452-FE6E-46BC-A625-7BDC2D48A7B2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D4425-5753-4E5F-94A7-46BA2823F04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225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5" name="Espaço reservado do título 1"/>
          <p:cNvSpPr>
            <a:spLocks noGrp="1"/>
          </p:cNvSpPr>
          <p:nvPr>
            <p:ph type="title"/>
          </p:nvPr>
        </p:nvSpPr>
        <p:spPr bwMode="auto">
          <a:xfrm>
            <a:off x="1104900" y="76200"/>
            <a:ext cx="998061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 nível</a:t>
            </a:r>
          </a:p>
          <a:p>
            <a:pPr lvl="6"/>
            <a:r>
              <a:rPr lang="pt-BR" dirty="0"/>
              <a:t>Sétimo nível</a:t>
            </a:r>
          </a:p>
          <a:p>
            <a:pPr lvl="7"/>
            <a:r>
              <a:rPr lang="pt-BR" dirty="0"/>
              <a:t>Oitavo nível</a:t>
            </a:r>
          </a:p>
          <a:p>
            <a:pPr lvl="8"/>
            <a:r>
              <a:rPr lang="pt-BR" dirty="0"/>
              <a:t>Nono nível</a:t>
            </a:r>
          </a:p>
        </p:txBody>
      </p:sp>
    </p:spTree>
    <p:extLst>
      <p:ext uri="{BB962C8B-B14F-4D97-AF65-F5344CB8AC3E}">
        <p14:creationId xmlns:p14="http://schemas.microsoft.com/office/powerpoint/2010/main" val="14329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pt-BR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Wingdings" pitchFamily="2" charset="2"/>
        <a:buChar char="§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ço reservado do título 1"/>
          <p:cNvSpPr>
            <a:spLocks noGrp="1"/>
          </p:cNvSpPr>
          <p:nvPr>
            <p:ph type="title"/>
          </p:nvPr>
        </p:nvSpPr>
        <p:spPr bwMode="auto">
          <a:xfrm>
            <a:off x="1104900" y="76200"/>
            <a:ext cx="998061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 nível</a:t>
            </a:r>
          </a:p>
          <a:p>
            <a:pPr lvl="6"/>
            <a:r>
              <a:rPr lang="pt-BR" dirty="0"/>
              <a:t>Sétimo nível</a:t>
            </a:r>
          </a:p>
          <a:p>
            <a:pPr lvl="7"/>
            <a:r>
              <a:rPr lang="pt-BR" dirty="0"/>
              <a:t>Oitavo nível</a:t>
            </a:r>
          </a:p>
          <a:p>
            <a:pPr lvl="8"/>
            <a:r>
              <a:rPr lang="pt-BR" dirty="0"/>
              <a:t>Nono nível</a:t>
            </a:r>
          </a:p>
        </p:txBody>
      </p:sp>
      <p:sp>
        <p:nvSpPr>
          <p:cNvPr id="15" name="Espaço reservado de data 3"/>
          <p:cNvSpPr>
            <a:spLocks noGrp="1"/>
          </p:cNvSpPr>
          <p:nvPr>
            <p:ph type="dt" sz="half" idx="2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1D54CB4-CA10-4C28-BA03-DC4FBD17E9F2}" type="datetimeFigureOut">
              <a:rPr lang="pt-BR"/>
              <a:pPr>
                <a:defRPr/>
              </a:pPr>
              <a:t>16/10/2022</a:t>
            </a:fld>
            <a:endParaRPr lang="pt-BR" dirty="0"/>
          </a:p>
        </p:txBody>
      </p:sp>
      <p:sp>
        <p:nvSpPr>
          <p:cNvPr id="16" name="Espaço reservado do rodapé 4"/>
          <p:cNvSpPr>
            <a:spLocks noGrp="1"/>
          </p:cNvSpPr>
          <p:nvPr>
            <p:ph type="ftr" sz="quarter" idx="3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" name="Espaço reservado do número do slide 5"/>
          <p:cNvSpPr>
            <a:spLocks noGrp="1"/>
          </p:cNvSpPr>
          <p:nvPr>
            <p:ph type="sldNum" sz="quarter" idx="4"/>
          </p:nvPr>
        </p:nvSpPr>
        <p:spPr>
          <a:xfrm>
            <a:off x="9256713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A00C875-0CCC-4136-8F78-2781E8F18D29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26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do título 1"/>
          <p:cNvSpPr>
            <a:spLocks noGrp="1"/>
          </p:cNvSpPr>
          <p:nvPr>
            <p:ph type="title"/>
          </p:nvPr>
        </p:nvSpPr>
        <p:spPr bwMode="auto">
          <a:xfrm>
            <a:off x="1104900" y="76200"/>
            <a:ext cx="99806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 nível</a:t>
            </a:r>
          </a:p>
          <a:p>
            <a:pPr lvl="6"/>
            <a:r>
              <a:rPr lang="pt-BR" dirty="0"/>
              <a:t>Sétimo nível</a:t>
            </a:r>
          </a:p>
          <a:p>
            <a:pPr lvl="7"/>
            <a:r>
              <a:rPr lang="pt-BR" dirty="0"/>
              <a:t>Oitavo nível</a:t>
            </a:r>
          </a:p>
          <a:p>
            <a:pPr lvl="8"/>
            <a:r>
              <a:rPr lang="pt-BR" dirty="0"/>
              <a:t>Nono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2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16D3951-96CF-44DD-A987-643C557E1D8D}" type="datetimeFigureOut">
              <a:rPr lang="pt-BR"/>
              <a:pPr>
                <a:defRPr/>
              </a:pPr>
              <a:t>16/10/2022</a:t>
            </a:fld>
            <a:endParaRPr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3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ço reservado do número do slide 5"/>
          <p:cNvSpPr>
            <a:spLocks noGrp="1"/>
          </p:cNvSpPr>
          <p:nvPr>
            <p:ph type="sldNum" sz="quarter" idx="4"/>
          </p:nvPr>
        </p:nvSpPr>
        <p:spPr>
          <a:xfrm>
            <a:off x="9256713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9D8F88"/>
                </a:solidFill>
                <a:latin typeface="Euphemia"/>
              </a:defRPr>
            </a:lvl1pPr>
          </a:lstStyle>
          <a:p>
            <a:pPr>
              <a:defRPr/>
            </a:pPr>
            <a:fld id="{0862D260-A46B-4CB6-94FD-31776B10409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grpSp>
        <p:nvGrpSpPr>
          <p:cNvPr id="1031" name="Grupo 14"/>
          <p:cNvGrpSpPr>
            <a:grpSpLocks/>
          </p:cNvGrpSpPr>
          <p:nvPr/>
        </p:nvGrpSpPr>
        <p:grpSpPr bwMode="auto">
          <a:xfrm>
            <a:off x="1103313" y="1219200"/>
            <a:ext cx="9985375" cy="84138"/>
            <a:chOff x="1073150" y="1219201"/>
            <a:chExt cx="10058400" cy="63125"/>
          </a:xfrm>
        </p:grpSpPr>
        <p:cxnSp>
          <p:nvCxnSpPr>
            <p:cNvPr id="13" name="Conector de Linha Reta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Linha Reta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97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pt-BR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Plantagenet Cherokee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Font typeface="Wingdings" panose="05000000000000000000" pitchFamily="2" charset="2"/>
        <a:buChar char="§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anose="05000000000000000000" pitchFamily="2" charset="2"/>
        <a:buChar char="§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emf"/><Relationship Id="rId4" Type="http://schemas.openxmlformats.org/officeDocument/2006/relationships/oleObject" Target="../embeddings/Microsoft_Excel_97-2003_Worksheet.xls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emf"/><Relationship Id="rId4" Type="http://schemas.openxmlformats.org/officeDocument/2006/relationships/oleObject" Target="../embeddings/Microsoft_Excel_97-2003_Worksheet1.xls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.web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22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.web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22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7.emf"/><Relationship Id="rId4" Type="http://schemas.openxmlformats.org/officeDocument/2006/relationships/oleObject" Target="../embeddings/Microsoft_Excel_97-2003_Worksheet2.xls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emf"/><Relationship Id="rId4" Type="http://schemas.openxmlformats.org/officeDocument/2006/relationships/oleObject" Target="../embeddings/Microsoft_Excel_97-2003_Worksheet3.xls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webp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webp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/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Conector reto 3"/>
          <p:cNvCxnSpPr/>
          <p:nvPr/>
        </p:nvCxnSpPr>
        <p:spPr>
          <a:xfrm>
            <a:off x="3565237" y="4248728"/>
            <a:ext cx="1043710" cy="92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802909" y="3445163"/>
            <a:ext cx="16440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9564240" y="4179448"/>
            <a:ext cx="1639466" cy="46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6687123" y="738909"/>
            <a:ext cx="0" cy="58928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8137239" y="4655127"/>
            <a:ext cx="1330036" cy="92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1314545" y="5098473"/>
            <a:ext cx="591130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508000" y="1062182"/>
            <a:ext cx="2900218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Primeira República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930071" y="5892800"/>
            <a:ext cx="130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II GM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624945" y="1791855"/>
            <a:ext cx="942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JK -Metas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208655" y="3260436"/>
            <a:ext cx="7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Real</a:t>
            </a:r>
          </a:p>
        </p:txBody>
      </p:sp>
      <p:sp>
        <p:nvSpPr>
          <p:cNvPr id="30" name="CaixaDeTexto 29"/>
          <p:cNvSpPr txBox="1"/>
          <p:nvPr/>
        </p:nvSpPr>
        <p:spPr>
          <a:xfrm flipH="1">
            <a:off x="9873672" y="1791855"/>
            <a:ext cx="144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FHC e Lula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10714183" y="5259426"/>
            <a:ext cx="89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Crise 2008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11296073" y="6108489"/>
            <a:ext cx="1015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Crise 2015-16</a:t>
            </a:r>
          </a:p>
        </p:txBody>
      </p:sp>
    </p:spTree>
    <p:extLst>
      <p:ext uri="{BB962C8B-B14F-4D97-AF65-F5344CB8AC3E}">
        <p14:creationId xmlns:p14="http://schemas.microsoft.com/office/powerpoint/2010/main" val="270066939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Número de Slide 5">
            <a:extLst>
              <a:ext uri="{FF2B5EF4-FFF2-40B4-BE49-F238E27FC236}">
                <a16:creationId xmlns:a16="http://schemas.microsoft.com/office/drawing/2014/main" id="{0153C41D-39E8-4B37-A664-0C891A5A3EF6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7B3C8B-9F1C-4D95-A2A3-DF997058260F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1979BE-D6FE-4B4B-A2C0-105CB7CE5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139815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600" b="1" dirty="0">
                <a:latin typeface="Agency FB" panose="020B0503020202020204" pitchFamily="34" charset="0"/>
              </a:rPr>
              <a:t>FORMAÇÃO BRUTA DE CAPITAL E DÍVIDA INTERNA FEDERAL</a:t>
            </a:r>
            <a:br>
              <a:rPr lang="pt-BR" altLang="pt-BR" sz="2600" dirty="0">
                <a:latin typeface="Agency FB" panose="020B0503020202020204" pitchFamily="34" charset="0"/>
              </a:rPr>
            </a:br>
            <a:endParaRPr lang="pt-BR" altLang="pt-BR" sz="2000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C914C40C-A850-4514-A1DD-9C25110B8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76443"/>
              </p:ext>
            </p:extLst>
          </p:nvPr>
        </p:nvGraphicFramePr>
        <p:xfrm>
          <a:off x="607961" y="1665440"/>
          <a:ext cx="10409084" cy="4808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657114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ço Reservado para Número de Slide 5">
            <a:extLst>
              <a:ext uri="{FF2B5EF4-FFF2-40B4-BE49-F238E27FC236}">
                <a16:creationId xmlns:a16="http://schemas.microsoft.com/office/drawing/2014/main" id="{38B63D79-E0E3-4732-8D0B-7EE5B8ECC4D5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0AC722-39AB-475C-AA4E-50F673C57B28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 pitchFamily="34" charset="0"/>
              <a:ea typeface="+mn-ea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26D74C6-DA7D-4EDD-A150-B4055338BB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9663" y="76200"/>
            <a:ext cx="9979025" cy="1096963"/>
          </a:xfrm>
        </p:spPr>
        <p:txBody>
          <a:bodyPr lIns="91440" rIns="91440" anchor="ctr"/>
          <a:lstStyle/>
          <a:p>
            <a:pPr eaLnBrk="1" hangingPunct="1"/>
            <a:endParaRPr altLang="pt-BR" dirty="0"/>
          </a:p>
        </p:txBody>
      </p:sp>
      <p:graphicFrame>
        <p:nvGraphicFramePr>
          <p:cNvPr id="61444" name="Object 4">
            <a:extLst>
              <a:ext uri="{FF2B5EF4-FFF2-40B4-BE49-F238E27FC236}">
                <a16:creationId xmlns:a16="http://schemas.microsoft.com/office/drawing/2014/main" id="{D3941DCD-AE7B-41CB-AE65-CE7AFD2A5527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50095534"/>
              </p:ext>
            </p:extLst>
          </p:nvPr>
        </p:nvGraphicFramePr>
        <p:xfrm>
          <a:off x="-1017807" y="1733253"/>
          <a:ext cx="13125322" cy="4984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Gráfico" r:id="rId4" imgW="6791139" imgH="3533659" progId="Excel.Sheet.8">
                  <p:embed followColorScheme="textAndBackground"/>
                </p:oleObj>
              </mc:Choice>
              <mc:Fallback>
                <p:oleObj name="Gráfico" r:id="rId4" imgW="6791139" imgH="3533659" progId="Excel.Sheet.8">
                  <p:embed followColorScheme="textAndBackground"/>
                  <p:pic>
                    <p:nvPicPr>
                      <p:cNvPr id="61444" name="Object 4">
                        <a:extLst>
                          <a:ext uri="{FF2B5EF4-FFF2-40B4-BE49-F238E27FC236}">
                            <a16:creationId xmlns:a16="http://schemas.microsoft.com/office/drawing/2014/main" id="{D3941DCD-AE7B-41CB-AE65-CE7AFD2A55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17807" y="1733253"/>
                        <a:ext cx="13125322" cy="4984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C48519F-9370-4CA1-B109-B088C897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48" y="139815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600" b="1" dirty="0">
                <a:latin typeface="Agency FB" panose="020B0503020202020204" pitchFamily="34" charset="0"/>
              </a:rPr>
              <a:t>INFLAÇÃO </a:t>
            </a:r>
            <a:br>
              <a:rPr lang="pt-BR" altLang="pt-BR" sz="2600" dirty="0">
                <a:latin typeface="Agency FB" panose="020B0503020202020204" pitchFamily="34" charset="0"/>
              </a:rPr>
            </a:br>
            <a:endParaRPr lang="pt-BR" altLang="pt-BR" sz="20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9056255" y="1271588"/>
            <a:ext cx="2978728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INFLAÇÃO CONTROLADA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CONTROLE DE PREÇOS </a:t>
            </a:r>
          </a:p>
        </p:txBody>
      </p:sp>
    </p:spTree>
    <p:extLst>
      <p:ext uri="{BB962C8B-B14F-4D97-AF65-F5344CB8AC3E}">
        <p14:creationId xmlns:p14="http://schemas.microsoft.com/office/powerpoint/2010/main" val="127967642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ço Reservado para Número de Slide 5">
            <a:extLst>
              <a:ext uri="{FF2B5EF4-FFF2-40B4-BE49-F238E27FC236}">
                <a16:creationId xmlns:a16="http://schemas.microsoft.com/office/drawing/2014/main" id="{1D24A640-96BC-400A-9092-66E1ED743135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F23BDA-6B15-47B6-ADC7-5F8EDA101B24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 pitchFamily="34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 pitchFamily="34" charset="0"/>
              <a:ea typeface="+mn-ea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102BDC4-DC65-41FC-AF89-B57FAA30DD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11582400" cy="1143000"/>
          </a:xfrm>
        </p:spPr>
        <p:txBody>
          <a:bodyPr lIns="91440" rIns="91440" anchor="ctr"/>
          <a:lstStyle/>
          <a:p>
            <a:pPr eaLnBrk="1" hangingPunct="1"/>
            <a:endParaRPr altLang="pt-BR" sz="2400" b="1" dirty="0"/>
          </a:p>
        </p:txBody>
      </p:sp>
      <p:graphicFrame>
        <p:nvGraphicFramePr>
          <p:cNvPr id="65540" name="Object 4">
            <a:extLst>
              <a:ext uri="{FF2B5EF4-FFF2-40B4-BE49-F238E27FC236}">
                <a16:creationId xmlns:a16="http://schemas.microsoft.com/office/drawing/2014/main" id="{FFD1FA10-951D-4498-AE93-1438E91021D4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71919765"/>
              </p:ext>
            </p:extLst>
          </p:nvPr>
        </p:nvGraphicFramePr>
        <p:xfrm>
          <a:off x="427703" y="1429805"/>
          <a:ext cx="10559845" cy="6057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Worksheet" r:id="rId4" imgW="7610388" imgH="6057971" progId="Excel.Sheet.8">
                  <p:embed followColorScheme="textAndBackground"/>
                </p:oleObj>
              </mc:Choice>
              <mc:Fallback>
                <p:oleObj name="Worksheet" r:id="rId4" imgW="7610388" imgH="6057971" progId="Excel.Sheet.8">
                  <p:embed followColorScheme="textAndBackground"/>
                  <p:pic>
                    <p:nvPicPr>
                      <p:cNvPr id="65540" name="Object 4">
                        <a:extLst>
                          <a:ext uri="{FF2B5EF4-FFF2-40B4-BE49-F238E27FC236}">
                            <a16:creationId xmlns:a16="http://schemas.microsoft.com/office/drawing/2014/main" id="{FFD1FA10-951D-4498-AE93-1438E91021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03" y="1429805"/>
                        <a:ext cx="10559845" cy="6057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CBE0E18-D11A-4538-A894-24BCBA0EA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703" y="239642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600" b="1" dirty="0">
                <a:latin typeface="Agency FB" panose="020B0503020202020204" pitchFamily="34" charset="0"/>
              </a:rPr>
              <a:t>IMPORTAÇÕES X EXPORTAÇÕES </a:t>
            </a:r>
            <a:br>
              <a:rPr lang="pt-BR" altLang="pt-BR" sz="2600" dirty="0">
                <a:latin typeface="Agency FB" panose="020B0503020202020204" pitchFamily="34" charset="0"/>
              </a:rPr>
            </a:b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265667020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ço Reservado para Número de Slide 5">
            <a:extLst>
              <a:ext uri="{FF2B5EF4-FFF2-40B4-BE49-F238E27FC236}">
                <a16:creationId xmlns:a16="http://schemas.microsoft.com/office/drawing/2014/main" id="{964F34D6-3FED-4EFF-9F7E-4210B55AFA43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27C1B4B5-6887-41B0-86A8-1E0FCD07D2D3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1157268-C1E4-403C-822E-D9D8DD47BD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12975" y="76200"/>
            <a:ext cx="9979025" cy="1096963"/>
          </a:xfrm>
        </p:spPr>
        <p:txBody>
          <a:bodyPr lIns="91440" rIns="91440" anchor="ctr"/>
          <a:lstStyle/>
          <a:p>
            <a:pPr eaLnBrk="1" hangingPunct="1"/>
            <a:endParaRPr altLang="pt-BR" sz="3600" b="1" dirty="0">
              <a:latin typeface="Agency FB" panose="020B0503020202020204" pitchFamily="34" charset="0"/>
            </a:endParaRPr>
          </a:p>
        </p:txBody>
      </p:sp>
      <p:graphicFrame>
        <p:nvGraphicFramePr>
          <p:cNvPr id="69636" name="Object 4">
            <a:extLst>
              <a:ext uri="{FF2B5EF4-FFF2-40B4-BE49-F238E27FC236}">
                <a16:creationId xmlns:a16="http://schemas.microsoft.com/office/drawing/2014/main" id="{D6F92CC4-FE16-421A-9F85-AB63ED728A72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09560369"/>
              </p:ext>
            </p:extLst>
          </p:nvPr>
        </p:nvGraphicFramePr>
        <p:xfrm>
          <a:off x="874661" y="1490047"/>
          <a:ext cx="9552449" cy="5367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Worksheet" r:id="rId4" imgW="5762729" imgH="3238397" progId="Excel.Sheet.8">
                  <p:embed followColorScheme="textAndBackground"/>
                </p:oleObj>
              </mc:Choice>
              <mc:Fallback>
                <p:oleObj name="Worksheet" r:id="rId4" imgW="5762729" imgH="3238397" progId="Excel.Sheet.8">
                  <p:embed followColorScheme="textAndBackground"/>
                  <p:pic>
                    <p:nvPicPr>
                      <p:cNvPr id="69636" name="Object 4">
                        <a:extLst>
                          <a:ext uri="{FF2B5EF4-FFF2-40B4-BE49-F238E27FC236}">
                            <a16:creationId xmlns:a16="http://schemas.microsoft.com/office/drawing/2014/main" id="{D6F92CC4-FE16-421A-9F85-AB63ED728A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61" y="1490047"/>
                        <a:ext cx="9552449" cy="53679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CE5D27E2-4205-47F1-93F0-05A31B070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97113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800" b="1" dirty="0">
                <a:latin typeface="Agency FB" panose="020B0503020202020204" pitchFamily="34" charset="0"/>
              </a:rPr>
              <a:t>BALANÇA</a:t>
            </a:r>
            <a:r>
              <a:rPr lang="pt-BR" altLang="pt-BR" sz="2400" b="1" dirty="0">
                <a:latin typeface="Agency FB" panose="020B0503020202020204" pitchFamily="34" charset="0"/>
              </a:rPr>
              <a:t> </a:t>
            </a:r>
            <a:r>
              <a:rPr lang="pt-BR" altLang="pt-BR" sz="2800" b="1" dirty="0">
                <a:latin typeface="Agency FB" panose="020B0503020202020204" pitchFamily="34" charset="0"/>
              </a:rPr>
              <a:t>COMERCIAL</a:t>
            </a: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258028580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Espaço Reservado para Número de Slide 3">
            <a:extLst>
              <a:ext uri="{FF2B5EF4-FFF2-40B4-BE49-F238E27FC236}">
                <a16:creationId xmlns:a16="http://schemas.microsoft.com/office/drawing/2014/main" id="{1CC5B356-604E-4A5E-B972-BD08E871F3ED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6248400"/>
            <a:ext cx="71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B9A518D-C4B7-4DDD-A1DD-CC10908D9015}" type="slidenum">
              <a:rPr lang="pt-BR" altLang="pt-BR" sz="1400" b="1">
                <a:solidFill>
                  <a:schemeClr val="tx2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lang="pt-BR" altLang="pt-BR" sz="1400" b="1">
              <a:solidFill>
                <a:schemeClr val="tx2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73732" name="CaixaDeTexto 3">
            <a:extLst>
              <a:ext uri="{FF2B5EF4-FFF2-40B4-BE49-F238E27FC236}">
                <a16:creationId xmlns:a16="http://schemas.microsoft.com/office/drawing/2014/main" id="{FB2AC9FB-A02D-4920-B11C-CA02B499E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2025294"/>
            <a:ext cx="362810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Também existe crescimento do IED: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dobra em termos reais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forte reinvestimento </a:t>
            </a: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Concentrados na indústria de transformação  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CE0C56-AF7E-4163-A0DC-A7BCAC28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7" y="1730160"/>
            <a:ext cx="8105614" cy="489578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A029617-DF2C-4AE7-BD8C-0E978FAEC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97113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800" b="1" dirty="0">
                <a:latin typeface="Agency FB" panose="020B0503020202020204" pitchFamily="34" charset="0"/>
              </a:rPr>
              <a:t>DÍVIDA EXTERNA</a:t>
            </a: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342335669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ço Reservado para Número de Slide 5">
            <a:extLst>
              <a:ext uri="{FF2B5EF4-FFF2-40B4-BE49-F238E27FC236}">
                <a16:creationId xmlns:a16="http://schemas.microsoft.com/office/drawing/2014/main" id="{73DC2DD6-E83A-47A8-85C9-7455EB34E701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BA200DD7-F401-483B-AE84-A3936F522CE5}" type="slidenum">
              <a:rPr lang="pt-BR" altLang="pt-BR" sz="1200" b="1">
                <a:solidFill>
                  <a:srgbClr val="FFFFFF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lang="pt-BR" altLang="pt-BR" sz="1200" b="1">
              <a:solidFill>
                <a:srgbClr val="FFFFFF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5780" name="Object 2">
            <a:extLst>
              <a:ext uri="{FF2B5EF4-FFF2-40B4-BE49-F238E27FC236}">
                <a16:creationId xmlns:a16="http://schemas.microsoft.com/office/drawing/2014/main" id="{725E8D03-3C87-453F-8F2C-0ABB545836D8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1704975"/>
          <a:ext cx="12188825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Gráfico" r:id="rId4" imgW="8486750" imgH="6143631" progId="Excel.Sheet.8">
                  <p:embed followColorScheme="textAndBackground"/>
                </p:oleObj>
              </mc:Choice>
              <mc:Fallback>
                <p:oleObj name="Gráfico" r:id="rId4" imgW="8486750" imgH="6143631" progId="Excel.Sheet.8">
                  <p:embed followColorScheme="textAndBackground"/>
                  <p:pic>
                    <p:nvPicPr>
                      <p:cNvPr id="75780" name="Object 2">
                        <a:extLst>
                          <a:ext uri="{FF2B5EF4-FFF2-40B4-BE49-F238E27FC236}">
                            <a16:creationId xmlns:a16="http://schemas.microsoft.com/office/drawing/2014/main" id="{725E8D03-3C87-453F-8F2C-0ABB545836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04975"/>
                        <a:ext cx="12188825" cy="459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0E9EE57C-2CB2-4BE5-8472-5AB94583C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97113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800" b="1" dirty="0">
                <a:latin typeface="Agency FB" panose="020B0503020202020204" pitchFamily="34" charset="0"/>
              </a:rPr>
              <a:t>DÍVIDA EXTERNA</a:t>
            </a: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217940157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>
            <a:extLst>
              <a:ext uri="{FF2B5EF4-FFF2-40B4-BE49-F238E27FC236}">
                <a16:creationId xmlns:a16="http://schemas.microsoft.com/office/drawing/2014/main" id="{41F30DAF-1E8F-47EF-8E14-6A96659AE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532" y="2693987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pt-BR" altLang="pt-BR" sz="5400" dirty="0"/>
              <a:t>Fonte d</a:t>
            </a:r>
            <a:r>
              <a:rPr altLang="pt-BR" sz="5400" dirty="0"/>
              <a:t>o </a:t>
            </a:r>
            <a:r>
              <a:rPr altLang="pt-BR" sz="5400" dirty="0" err="1"/>
              <a:t>crescimento</a:t>
            </a:r>
            <a:r>
              <a:rPr altLang="pt-BR" sz="5400" dirty="0"/>
              <a:t> </a:t>
            </a:r>
            <a:r>
              <a:rPr lang="pt-BR" altLang="pt-BR" sz="5400" dirty="0"/>
              <a:t>econômico </a:t>
            </a:r>
            <a:r>
              <a:rPr altLang="pt-BR" sz="5400" dirty="0" err="1"/>
              <a:t>durante</a:t>
            </a:r>
            <a:r>
              <a:rPr altLang="pt-BR" sz="5400" dirty="0"/>
              <a:t> o </a:t>
            </a:r>
            <a:r>
              <a:rPr altLang="pt-BR" sz="5400" dirty="0" err="1"/>
              <a:t>milagre</a:t>
            </a:r>
            <a:r>
              <a:rPr altLang="pt-BR" sz="5400" dirty="0"/>
              <a:t>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623E69-C045-4F6D-940F-5C5977E57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6221">
            <a:off x="176656" y="219576"/>
            <a:ext cx="1732468" cy="23640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F21140-FD42-4F09-87B2-042E361A9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941">
            <a:off x="221973" y="4062124"/>
            <a:ext cx="3835428" cy="19177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252BCD-F958-44B0-9083-2A73104FB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16" y="122777"/>
            <a:ext cx="2457104" cy="17480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1334E3-4012-4CAD-85ED-F36B12E60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30" y="4334444"/>
            <a:ext cx="2480429" cy="21510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DA3EF5-E671-47C0-8DD3-92AF42444A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22" y="77367"/>
            <a:ext cx="4327509" cy="17480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595A490-AC8D-4014-92A8-EA9383125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86" y="4374435"/>
            <a:ext cx="3006425" cy="20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1477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Espaço Reservado para Data 3">
            <a:extLst>
              <a:ext uri="{FF2B5EF4-FFF2-40B4-BE49-F238E27FC236}">
                <a16:creationId xmlns:a16="http://schemas.microsoft.com/office/drawing/2014/main" id="{0233C766-4025-4790-82F3-687D46F40CFE}"/>
              </a:ext>
            </a:extLst>
          </p:cNvPr>
          <p:cNvSpPr txBox="1">
            <a:spLocks noGrp="1"/>
          </p:cNvSpPr>
          <p:nvPr/>
        </p:nvSpPr>
        <p:spPr bwMode="auto">
          <a:xfrm>
            <a:off x="8128000" y="6248400"/>
            <a:ext cx="35560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pt-BR" sz="1400">
              <a:solidFill>
                <a:schemeClr val="tx2"/>
              </a:solidFill>
              <a:latin typeface="+mn-lt"/>
              <a:cs typeface="Arial" charset="0"/>
            </a:endParaRPr>
          </a:p>
        </p:txBody>
      </p:sp>
      <p:sp>
        <p:nvSpPr>
          <p:cNvPr id="90114" name="Espaço Reservado para Rodapé 4">
            <a:extLst>
              <a:ext uri="{FF2B5EF4-FFF2-40B4-BE49-F238E27FC236}">
                <a16:creationId xmlns:a16="http://schemas.microsoft.com/office/drawing/2014/main" id="{BFDC592F-5B4D-45DC-A3E2-70FB88629A04}"/>
              </a:ext>
            </a:extLst>
          </p:cNvPr>
          <p:cNvSpPr txBox="1">
            <a:spLocks noGrp="1"/>
          </p:cNvSpPr>
          <p:nvPr/>
        </p:nvSpPr>
        <p:spPr bwMode="auto">
          <a:xfrm>
            <a:off x="812800" y="6248400"/>
            <a:ext cx="722788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defRPr/>
            </a:pPr>
            <a:endParaRPr lang="pt-BR" sz="1400">
              <a:solidFill>
                <a:schemeClr val="tx2"/>
              </a:solidFill>
              <a:latin typeface="+mn-lt"/>
              <a:cs typeface="Arial" charset="0"/>
            </a:endParaRPr>
          </a:p>
        </p:txBody>
      </p:sp>
      <p:sp>
        <p:nvSpPr>
          <p:cNvPr id="80900" name="Espaço Reservado para Número de Slide 5">
            <a:extLst>
              <a:ext uri="{FF2B5EF4-FFF2-40B4-BE49-F238E27FC236}">
                <a16:creationId xmlns:a16="http://schemas.microsoft.com/office/drawing/2014/main" id="{0163095E-0902-4868-893B-2097EA95BB79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66A5384B-B803-49F9-A9DB-26986BF3831F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80901" name="Rectangle 2">
            <a:extLst>
              <a:ext uri="{FF2B5EF4-FFF2-40B4-BE49-F238E27FC236}">
                <a16:creationId xmlns:a16="http://schemas.microsoft.com/office/drawing/2014/main" id="{167A15E1-7765-421E-A1F1-8898082D795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16194" y="434182"/>
            <a:ext cx="9515475" cy="809625"/>
          </a:xfrm>
        </p:spPr>
        <p:txBody>
          <a:bodyPr lIns="91440" rIns="91440" anchor="ctr"/>
          <a:lstStyle/>
          <a:p>
            <a:pPr eaLnBrk="1" hangingPunct="1"/>
            <a:r>
              <a:rPr altLang="pt-BR" dirty="0"/>
              <a:t>As </a:t>
            </a:r>
            <a:r>
              <a:rPr altLang="pt-BR" dirty="0" err="1"/>
              <a:t>principais</a:t>
            </a:r>
            <a:r>
              <a:rPr altLang="pt-BR" dirty="0"/>
              <a:t> </a:t>
            </a:r>
            <a:r>
              <a:rPr altLang="pt-BR" dirty="0" err="1"/>
              <a:t>fontes</a:t>
            </a:r>
            <a:r>
              <a:rPr altLang="pt-BR" dirty="0"/>
              <a:t> de </a:t>
            </a:r>
            <a:r>
              <a:rPr altLang="pt-BR" dirty="0" err="1"/>
              <a:t>crescimento</a:t>
            </a:r>
            <a:r>
              <a:rPr altLang="pt-BR" dirty="0"/>
              <a:t> </a:t>
            </a:r>
            <a:br>
              <a:rPr lang="pt-BR" altLang="pt-BR" dirty="0"/>
            </a:br>
            <a:endParaRPr altLang="pt-BR" dirty="0"/>
          </a:p>
        </p:txBody>
      </p:sp>
      <p:sp>
        <p:nvSpPr>
          <p:cNvPr id="80902" name="Rectangle 3">
            <a:extLst>
              <a:ext uri="{FF2B5EF4-FFF2-40B4-BE49-F238E27FC236}">
                <a16:creationId xmlns:a16="http://schemas.microsoft.com/office/drawing/2014/main" id="{A78DCA1A-1FB3-41BC-AF6E-087E31E6B8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3888" y="1571625"/>
            <a:ext cx="11568112" cy="511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marL="319088" indent="-319088" eaLnBrk="1" hangingPunct="1">
              <a:lnSpc>
                <a:spcPct val="100000"/>
              </a:lnSpc>
              <a:spcBef>
                <a:spcPts val="600"/>
              </a:spcBef>
              <a:buFontTx/>
              <a:buAutoNum type="romanLcPeriod"/>
            </a:pPr>
            <a:r>
              <a:rPr altLang="pt-BR" sz="4100" dirty="0" err="1"/>
              <a:t>retomada</a:t>
            </a:r>
            <a:r>
              <a:rPr altLang="pt-BR" sz="4100" dirty="0"/>
              <a:t> do </a:t>
            </a:r>
            <a:r>
              <a:rPr altLang="pt-BR" sz="4100" dirty="0" err="1"/>
              <a:t>investimento</a:t>
            </a:r>
            <a:r>
              <a:rPr altLang="pt-BR" sz="4100" dirty="0"/>
              <a:t> </a:t>
            </a:r>
            <a:r>
              <a:rPr altLang="pt-BR" sz="4100" dirty="0" err="1"/>
              <a:t>público</a:t>
            </a:r>
            <a:r>
              <a:rPr altLang="pt-BR" sz="4100" dirty="0"/>
              <a:t> </a:t>
            </a:r>
            <a:r>
              <a:rPr altLang="pt-BR" sz="4100" dirty="0" err="1"/>
              <a:t>em</a:t>
            </a:r>
            <a:r>
              <a:rPr altLang="pt-BR" sz="4100" dirty="0"/>
              <a:t> infra-</a:t>
            </a:r>
            <a:r>
              <a:rPr altLang="pt-BR" sz="4100" dirty="0" err="1"/>
              <a:t>estrutura</a:t>
            </a:r>
            <a:r>
              <a:rPr altLang="pt-BR" sz="4100" dirty="0"/>
              <a:t> e das </a:t>
            </a:r>
            <a:r>
              <a:rPr altLang="pt-BR" sz="4100" dirty="0" err="1"/>
              <a:t>empresas</a:t>
            </a:r>
            <a:r>
              <a:rPr altLang="pt-BR" sz="4100" dirty="0"/>
              <a:t> </a:t>
            </a:r>
            <a:r>
              <a:rPr altLang="pt-BR" sz="4100" dirty="0" err="1"/>
              <a:t>estatais</a:t>
            </a:r>
            <a:r>
              <a:rPr altLang="pt-BR" sz="4100" dirty="0"/>
              <a:t>; </a:t>
            </a:r>
            <a:endParaRPr lang="pt-BR" altLang="pt-BR" sz="4100" dirty="0"/>
          </a:p>
          <a:p>
            <a:pPr lvl="1" eaLnBrk="1" hangingPunct="1">
              <a:lnSpc>
                <a:spcPct val="100000"/>
              </a:lnSpc>
            </a:pPr>
            <a:r>
              <a:rPr lang="pt-BR" altLang="pt-BR" sz="3700" dirty="0"/>
              <a:t>Aumento de investimento em empresas estatais: </a:t>
            </a:r>
            <a:r>
              <a:rPr lang="pt-BR" altLang="pt-BR" sz="3700" dirty="0" err="1"/>
              <a:t>criaão</a:t>
            </a:r>
            <a:r>
              <a:rPr lang="pt-BR" altLang="pt-BR" sz="3700" dirty="0"/>
              <a:t> de 231 estatais.</a:t>
            </a:r>
            <a:endParaRPr altLang="pt-BR" sz="3700" dirty="0"/>
          </a:p>
        </p:txBody>
      </p:sp>
    </p:spTree>
    <p:extLst>
      <p:ext uri="{BB962C8B-B14F-4D97-AF65-F5344CB8AC3E}">
        <p14:creationId xmlns:p14="http://schemas.microsoft.com/office/powerpoint/2010/main" val="87593452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ço Reservado para Número de Slide 5">
            <a:extLst>
              <a:ext uri="{FF2B5EF4-FFF2-40B4-BE49-F238E27FC236}">
                <a16:creationId xmlns:a16="http://schemas.microsoft.com/office/drawing/2014/main" id="{8F73A7C4-8F71-41E1-9C1E-3F5C78F37C4F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1C24BED9-F53E-4265-8F32-B98B86DC1044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B3D53A0-5B0B-482C-94D7-410DA6D2F7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593" y="52068"/>
            <a:ext cx="9979025" cy="1096963"/>
          </a:xfrm>
        </p:spPr>
        <p:txBody>
          <a:bodyPr lIns="91440" rIns="91440" anchor="ctr"/>
          <a:lstStyle/>
          <a:p>
            <a:pPr algn="ctr" eaLnBrk="1" hangingPunct="1"/>
            <a:r>
              <a:rPr lang="pt-BR" altLang="pt-BR" b="1" dirty="0"/>
              <a:t>TRANSAMAZÔNICA 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9EC51AF-A329-46A0-8FC6-22F3E58A94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1600200"/>
            <a:ext cx="10972800" cy="4924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marL="319088" indent="-319088" eaLnBrk="1" hangingPunct="1">
              <a:buFont typeface="Wingdings" panose="05000000000000000000" pitchFamily="2" charset="2"/>
              <a:buNone/>
            </a:pPr>
            <a:endParaRPr altLang="pt-BR">
              <a:solidFill>
                <a:srgbClr val="000099"/>
              </a:solidFill>
            </a:endParaRPr>
          </a:p>
          <a:p>
            <a:pPr marL="319088" indent="-319088" eaLnBrk="1" hangingPunct="1"/>
            <a:endParaRPr altLang="pt-BR">
              <a:solidFill>
                <a:srgbClr val="000099"/>
              </a:solidFill>
            </a:endParaRPr>
          </a:p>
        </p:txBody>
      </p:sp>
      <p:pic>
        <p:nvPicPr>
          <p:cNvPr id="82949" name="Picture 5" descr="transamazonroad008">
            <a:extLst>
              <a:ext uri="{FF2B5EF4-FFF2-40B4-BE49-F238E27FC236}">
                <a16:creationId xmlns:a16="http://schemas.microsoft.com/office/drawing/2014/main" id="{4FEC03AD-1851-4465-9BEC-ED426CB6E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2" y="4168824"/>
            <a:ext cx="4824418" cy="245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A8D0D27D-1A48-4C43-B594-CF9E0352E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4CD612-D52B-44B2-B128-8D37F64FB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8" y="262663"/>
            <a:ext cx="2495549" cy="36378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37B810-37E1-48F5-8BEF-EBF9293EC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15" y="1218420"/>
            <a:ext cx="6148123" cy="35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6508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ço Reservado para Número de Slide 5">
            <a:extLst>
              <a:ext uri="{FF2B5EF4-FFF2-40B4-BE49-F238E27FC236}">
                <a16:creationId xmlns:a16="http://schemas.microsoft.com/office/drawing/2014/main" id="{8F73A7C4-8F71-41E1-9C1E-3F5C78F37C4F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1C24BED9-F53E-4265-8F32-B98B86DC1044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9EC51AF-A329-46A0-8FC6-22F3E58A94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1600200"/>
            <a:ext cx="10972800" cy="4924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marL="319088" indent="-319088" eaLnBrk="1" hangingPunct="1">
              <a:buFont typeface="Wingdings" panose="05000000000000000000" pitchFamily="2" charset="2"/>
              <a:buNone/>
            </a:pPr>
            <a:endParaRPr altLang="pt-BR">
              <a:solidFill>
                <a:srgbClr val="000099"/>
              </a:solidFill>
            </a:endParaRPr>
          </a:p>
          <a:p>
            <a:pPr marL="319088" indent="-319088" eaLnBrk="1" hangingPunct="1"/>
            <a:endParaRPr altLang="pt-BR">
              <a:solidFill>
                <a:srgbClr val="000099"/>
              </a:solidFill>
            </a:endParaRPr>
          </a:p>
        </p:txBody>
      </p:sp>
      <p:pic>
        <p:nvPicPr>
          <p:cNvPr id="11266" name="Picture 2" descr="presidente Médici na inauguração da Transamazônica">
            <a:extLst>
              <a:ext uri="{FF2B5EF4-FFF2-40B4-BE49-F238E27FC236}">
                <a16:creationId xmlns:a16="http://schemas.microsoft.com/office/drawing/2014/main" id="{19C977C3-3439-4649-9C0D-6138870A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841929"/>
            <a:ext cx="5026184" cy="332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EB9F72F-75E5-4F6C-9B96-C06BC2FE8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5601295"/>
            <a:ext cx="59215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DELÍRIO DE GRANDEZA Projeto dos militares, a Transamazônica — 8 000 quilômetros selva adentro — ficaria inacabada.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BA80BEE-F8AD-4DF2-9DA9-9835ED3AFC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646238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A8D0D27D-1A48-4C43-B594-CF9E0352E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419DE-AEA3-42EE-A98C-6B4252F0F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93825"/>
            <a:ext cx="5921526" cy="395000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3741CF-DAE9-46BA-BE5F-B6647EA6120C}"/>
              </a:ext>
            </a:extLst>
          </p:cNvPr>
          <p:cNvSpPr txBox="1"/>
          <p:nvPr/>
        </p:nvSpPr>
        <p:spPr>
          <a:xfrm>
            <a:off x="481088" y="5324296"/>
            <a:ext cx="4570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50000"/>
                  </a:schemeClr>
                </a:solidFill>
                <a:effectLst/>
              </a:rPr>
              <a:t>Presidente Médici na inauguração da Rodovia Transamazônica em 1972: período do milagre econômico teve grandes investimentos na infraestrutura do país.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3DB8E1F-7856-469C-A9AC-7C8EC7CC7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9100"/>
            <a:ext cx="9979025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b="1" kern="0"/>
              <a:t>TRANSAMAZÔNICA </a:t>
            </a:r>
            <a:endParaRPr lang="pt-BR" altLang="pt-BR" b="1" kern="0" dirty="0"/>
          </a:p>
        </p:txBody>
      </p:sp>
    </p:spTree>
    <p:extLst>
      <p:ext uri="{BB962C8B-B14F-4D97-AF65-F5344CB8AC3E}">
        <p14:creationId xmlns:p14="http://schemas.microsoft.com/office/powerpoint/2010/main" val="335191665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043" name="Group 83"/>
          <p:cNvGraphicFramePr>
            <a:graphicFrameLocks noGrp="1"/>
          </p:cNvGraphicFramePr>
          <p:nvPr/>
        </p:nvGraphicFramePr>
        <p:xfrm>
          <a:off x="1524000" y="692150"/>
          <a:ext cx="9144000" cy="5400677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4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757">
                <a:tc gridSpan="10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ALGUNS DADOS MACROECONÔMICOS BÁSICOS: 1947-1980</a:t>
                      </a:r>
                      <a:endParaRPr kumimoji="0" lang="pt-BR" altLang="pt-BR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94">
                <a:tc gridSpan="10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Taxa Média de Crescimento</a:t>
                      </a: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960"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Período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PIB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Indústria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BCD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BCND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BK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BI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Investimentos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6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Governo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Ind.Transf.</a:t>
                      </a:r>
                      <a:endParaRPr kumimoji="0" lang="pt-BR" altLang="pt-B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87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1947/55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6,8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9,0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17,1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6,7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11,0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11,8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3,8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13,5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---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87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1955/62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9,8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23,9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6,6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26,4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12,1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7,5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17,4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87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1962/67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3,2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2,6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4,1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0,0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-2,6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5,9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2,7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4,7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-3,5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487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1967/73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11,2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12,7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23,6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9,4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18,1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13,5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14,1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7,7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26,5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87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1973/80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7,6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9,3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4,4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7,4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8,3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7,3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0,2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0,1</a:t>
                      </a:r>
                      <a:endParaRPr kumimoji="0" lang="pt-BR" altLang="pt-B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5271">
                <a:tc gridSpan="3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Fonte: Serra (1981)</a:t>
                      </a:r>
                      <a:endParaRPr kumimoji="0" lang="pt-BR" altLang="pt-BR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tângulo 1"/>
          <p:cNvSpPr/>
          <p:nvPr/>
        </p:nvSpPr>
        <p:spPr>
          <a:xfrm>
            <a:off x="1524000" y="3868738"/>
            <a:ext cx="8886825" cy="436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4D45392-6A49-4031-A828-857E00B03C40}"/>
              </a:ext>
            </a:extLst>
          </p:cNvPr>
          <p:cNvSpPr/>
          <p:nvPr/>
        </p:nvSpPr>
        <p:spPr>
          <a:xfrm>
            <a:off x="1523999" y="4305300"/>
            <a:ext cx="8886825" cy="43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3052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Número de Slide 5">
            <a:extLst>
              <a:ext uri="{FF2B5EF4-FFF2-40B4-BE49-F238E27FC236}">
                <a16:creationId xmlns:a16="http://schemas.microsoft.com/office/drawing/2014/main" id="{04089A2D-7F29-48A4-864F-2F0B85B7A721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E3A14F58-FBCB-4DFE-813E-72F34A0A51DA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1E35E0B4-6679-49BA-AA25-F161305105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11200" y="22226"/>
            <a:ext cx="9979025" cy="1096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altLang="pt-BR" b="1" dirty="0"/>
              <a:t>PONTE RIO-NITERÓI</a:t>
            </a:r>
          </a:p>
        </p:txBody>
      </p:sp>
      <p:pic>
        <p:nvPicPr>
          <p:cNvPr id="84997" name="Picture 5" descr="rio_niteroi">
            <a:extLst>
              <a:ext uri="{FF2B5EF4-FFF2-40B4-BE49-F238E27FC236}">
                <a16:creationId xmlns:a16="http://schemas.microsoft.com/office/drawing/2014/main" id="{98399C35-FAC7-4043-98FF-8BDDE273F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542103"/>
            <a:ext cx="60960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FD4AC3-439D-4F80-9268-07D3188CF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59" y="4364037"/>
            <a:ext cx="36450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Inauguração da Ponte Rio-Niterói </a:t>
            </a:r>
          </a:p>
        </p:txBody>
      </p:sp>
      <p:pic>
        <p:nvPicPr>
          <p:cNvPr id="18434" name="Picture 2" descr="Inauguração da Ponte Rio-Niterói.">
            <a:extLst>
              <a:ext uri="{FF2B5EF4-FFF2-40B4-BE49-F238E27FC236}">
                <a16:creationId xmlns:a16="http://schemas.microsoft.com/office/drawing/2014/main" id="{3F4FC707-6903-4C2F-9C86-85736DE2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8" y="1325562"/>
            <a:ext cx="39433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1887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Espaço Reservado para Data 3">
            <a:extLst>
              <a:ext uri="{FF2B5EF4-FFF2-40B4-BE49-F238E27FC236}">
                <a16:creationId xmlns:a16="http://schemas.microsoft.com/office/drawing/2014/main" id="{53A880C2-B150-4132-9D9E-FE875CED5F6D}"/>
              </a:ext>
            </a:extLst>
          </p:cNvPr>
          <p:cNvSpPr txBox="1">
            <a:spLocks noGrp="1"/>
          </p:cNvSpPr>
          <p:nvPr/>
        </p:nvSpPr>
        <p:spPr bwMode="auto">
          <a:xfrm>
            <a:off x="8128000" y="6248400"/>
            <a:ext cx="35560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pt-BR" sz="1400">
              <a:solidFill>
                <a:schemeClr val="tx2"/>
              </a:solidFill>
              <a:latin typeface="+mn-lt"/>
              <a:cs typeface="Arial" charset="0"/>
            </a:endParaRPr>
          </a:p>
        </p:txBody>
      </p:sp>
      <p:sp>
        <p:nvSpPr>
          <p:cNvPr id="94210" name="Espaço Reservado para Rodapé 4">
            <a:extLst>
              <a:ext uri="{FF2B5EF4-FFF2-40B4-BE49-F238E27FC236}">
                <a16:creationId xmlns:a16="http://schemas.microsoft.com/office/drawing/2014/main" id="{7136AFE8-723A-44BD-A4D7-B68FCED80293}"/>
              </a:ext>
            </a:extLst>
          </p:cNvPr>
          <p:cNvSpPr txBox="1">
            <a:spLocks noGrp="1"/>
          </p:cNvSpPr>
          <p:nvPr/>
        </p:nvSpPr>
        <p:spPr bwMode="auto">
          <a:xfrm>
            <a:off x="812800" y="6248400"/>
            <a:ext cx="722788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defRPr/>
            </a:pPr>
            <a:endParaRPr lang="pt-BR" sz="1400">
              <a:solidFill>
                <a:schemeClr val="tx2"/>
              </a:solidFill>
              <a:latin typeface="+mn-lt"/>
              <a:cs typeface="Arial" charset="0"/>
            </a:endParaRPr>
          </a:p>
        </p:txBody>
      </p:sp>
      <p:sp>
        <p:nvSpPr>
          <p:cNvPr id="87044" name="Espaço Reservado para Número de Slide 5">
            <a:extLst>
              <a:ext uri="{FF2B5EF4-FFF2-40B4-BE49-F238E27FC236}">
                <a16:creationId xmlns:a16="http://schemas.microsoft.com/office/drawing/2014/main" id="{9E5FC159-9380-4B32-8FF6-EF9004212D8E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322B36AC-39CE-48CE-BBE8-0A1D94AADD8F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68EE6EE3-CAE3-4114-A96A-09D2B01730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1463"/>
            <a:ext cx="9515475" cy="809625"/>
          </a:xfrm>
        </p:spPr>
        <p:txBody>
          <a:bodyPr lIns="91440" rIns="91440" anchor="ctr"/>
          <a:lstStyle/>
          <a:p>
            <a:pPr eaLnBrk="1" hangingPunct="1"/>
            <a:r>
              <a:rPr altLang="pt-BR" sz="3600" dirty="0"/>
              <a:t>As </a:t>
            </a:r>
            <a:r>
              <a:rPr altLang="pt-BR" sz="3600" dirty="0" err="1"/>
              <a:t>principais</a:t>
            </a:r>
            <a:r>
              <a:rPr altLang="pt-BR" sz="3600" dirty="0"/>
              <a:t> </a:t>
            </a:r>
            <a:r>
              <a:rPr altLang="pt-BR" sz="3600" dirty="0" err="1"/>
              <a:t>fontes</a:t>
            </a:r>
            <a:r>
              <a:rPr altLang="pt-BR" sz="3600" dirty="0"/>
              <a:t> de </a:t>
            </a:r>
            <a:r>
              <a:rPr altLang="pt-BR" sz="3600" dirty="0" err="1"/>
              <a:t>crescimento</a:t>
            </a:r>
            <a:r>
              <a:rPr altLang="pt-BR" sz="2000" dirty="0"/>
              <a:t> </a:t>
            </a:r>
            <a:br>
              <a:rPr altLang="pt-BR" sz="2000" dirty="0"/>
            </a:br>
            <a:endParaRPr altLang="pt-BR" sz="2000" dirty="0"/>
          </a:p>
        </p:txBody>
      </p:sp>
      <p:sp>
        <p:nvSpPr>
          <p:cNvPr id="89094" name="Rectangle 3">
            <a:extLst>
              <a:ext uri="{FF2B5EF4-FFF2-40B4-BE49-F238E27FC236}">
                <a16:creationId xmlns:a16="http://schemas.microsoft.com/office/drawing/2014/main" id="{B60374CC-8588-4BB4-9CD6-869CCED04E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3888" y="1571625"/>
            <a:ext cx="11568112" cy="511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marL="319088" indent="-319088" eaLnBrk="1" hangingPunct="1">
              <a:lnSpc>
                <a:spcPct val="80000"/>
              </a:lnSpc>
              <a:buFontTx/>
              <a:buAutoNum type="romanLcPeriod"/>
            </a:pPr>
            <a:r>
              <a:rPr altLang="pt-BR" sz="4100" dirty="0" err="1"/>
              <a:t>retomada</a:t>
            </a:r>
            <a:r>
              <a:rPr altLang="pt-BR" sz="4100" dirty="0"/>
              <a:t> do </a:t>
            </a:r>
            <a:r>
              <a:rPr altLang="pt-BR" sz="4100" dirty="0" err="1"/>
              <a:t>investimento</a:t>
            </a:r>
            <a:r>
              <a:rPr altLang="pt-BR" sz="4100" dirty="0"/>
              <a:t> </a:t>
            </a:r>
            <a:r>
              <a:rPr altLang="pt-BR" sz="4100" dirty="0" err="1"/>
              <a:t>público</a:t>
            </a:r>
            <a:r>
              <a:rPr altLang="pt-BR" sz="4100" dirty="0"/>
              <a:t> </a:t>
            </a:r>
            <a:r>
              <a:rPr altLang="pt-BR" sz="4100" dirty="0" err="1"/>
              <a:t>em</a:t>
            </a:r>
            <a:r>
              <a:rPr altLang="pt-BR" sz="4100" dirty="0"/>
              <a:t> infra-</a:t>
            </a:r>
            <a:r>
              <a:rPr altLang="pt-BR" sz="4100" dirty="0" err="1"/>
              <a:t>estrutura</a:t>
            </a:r>
            <a:r>
              <a:rPr altLang="pt-BR" sz="4100" dirty="0"/>
              <a:t> e das  </a:t>
            </a:r>
            <a:r>
              <a:rPr altLang="pt-BR" sz="4100" dirty="0" err="1"/>
              <a:t>empresas</a:t>
            </a:r>
            <a:r>
              <a:rPr altLang="pt-BR" sz="4100" dirty="0"/>
              <a:t> </a:t>
            </a:r>
            <a:r>
              <a:rPr altLang="pt-BR" sz="4100" dirty="0" err="1"/>
              <a:t>estatais</a:t>
            </a:r>
            <a:r>
              <a:rPr altLang="pt-BR" sz="4100" dirty="0"/>
              <a:t>; </a:t>
            </a:r>
          </a:p>
          <a:p>
            <a:pPr marL="319088" indent="-319088" eaLnBrk="1" hangingPunct="1">
              <a:lnSpc>
                <a:spcPct val="80000"/>
              </a:lnSpc>
              <a:buFontTx/>
              <a:buAutoNum type="romanLcPeriod"/>
            </a:pPr>
            <a:r>
              <a:rPr altLang="pt-BR" sz="4100" dirty="0" err="1"/>
              <a:t>demanda</a:t>
            </a:r>
            <a:r>
              <a:rPr altLang="pt-BR" sz="4100" dirty="0"/>
              <a:t> por bens </a:t>
            </a:r>
            <a:r>
              <a:rPr altLang="pt-BR" sz="4100" dirty="0" err="1"/>
              <a:t>duráveis</a:t>
            </a:r>
            <a:r>
              <a:rPr altLang="pt-BR" sz="4100" dirty="0"/>
              <a:t> – </a:t>
            </a:r>
            <a:r>
              <a:rPr altLang="pt-BR" sz="4100" dirty="0" err="1"/>
              <a:t>expansão</a:t>
            </a:r>
            <a:r>
              <a:rPr altLang="pt-BR" sz="4100" dirty="0"/>
              <a:t> do </a:t>
            </a:r>
            <a:r>
              <a:rPr altLang="pt-BR" sz="4100" dirty="0" err="1"/>
              <a:t>crédito</a:t>
            </a:r>
            <a:r>
              <a:rPr altLang="pt-BR" sz="4100" dirty="0"/>
              <a:t> </a:t>
            </a:r>
            <a:r>
              <a:rPr altLang="pt-BR" sz="4100" dirty="0" err="1"/>
              <a:t>ao</a:t>
            </a:r>
            <a:r>
              <a:rPr altLang="pt-BR" sz="4100" dirty="0"/>
              <a:t> </a:t>
            </a:r>
            <a:r>
              <a:rPr altLang="pt-BR" sz="4100" dirty="0" err="1"/>
              <a:t>consumidor</a:t>
            </a:r>
            <a:r>
              <a:rPr lang="pt-BR" altLang="pt-BR" sz="4100" dirty="0"/>
              <a:t>-&gt; endividamento familiar</a:t>
            </a:r>
            <a:r>
              <a:rPr altLang="pt-BR" sz="4100" dirty="0"/>
              <a:t>; </a:t>
            </a:r>
          </a:p>
        </p:txBody>
      </p:sp>
    </p:spTree>
    <p:extLst>
      <p:ext uri="{BB962C8B-B14F-4D97-AF65-F5344CB8AC3E}">
        <p14:creationId xmlns:p14="http://schemas.microsoft.com/office/powerpoint/2010/main" val="2277062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ço Reservado para Número de Slide 5">
            <a:extLst>
              <a:ext uri="{FF2B5EF4-FFF2-40B4-BE49-F238E27FC236}">
                <a16:creationId xmlns:a16="http://schemas.microsoft.com/office/drawing/2014/main" id="{19170DED-526D-49B0-8B5A-F60570A69AF7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082C0D6E-7F3C-4C4C-874F-281054D97D34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541AFE48-D9F2-4741-8877-E85AD6F914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12813" y="465931"/>
            <a:ext cx="9982200" cy="9088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altLang="pt-BR" sz="2800" b="1" dirty="0">
                <a:latin typeface="+mj-lt"/>
                <a:ea typeface="+mj-ea"/>
                <a:cs typeface="+mj-cs"/>
              </a:rPr>
              <a:t>LIDERANÇA DO SETOR DE BENS DE CONSUMO DURÁVEIS </a:t>
            </a:r>
          </a:p>
        </p:txBody>
      </p:sp>
      <p:pic>
        <p:nvPicPr>
          <p:cNvPr id="89093" name="Picture 4" descr="geladeira_g">
            <a:extLst>
              <a:ext uri="{FF2B5EF4-FFF2-40B4-BE49-F238E27FC236}">
                <a16:creationId xmlns:a16="http://schemas.microsoft.com/office/drawing/2014/main" id="{4AFC584B-D4B3-4E2D-8C2F-EA70778C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296987"/>
            <a:ext cx="2955925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5" descr="tv-indoor">
            <a:extLst>
              <a:ext uri="{FF2B5EF4-FFF2-40B4-BE49-F238E27FC236}">
                <a16:creationId xmlns:a16="http://schemas.microsoft.com/office/drawing/2014/main" id="{F7F07587-FC3F-461D-A238-97CD826A6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6" y="2074862"/>
            <a:ext cx="246697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6" descr="29173g">
            <a:extLst>
              <a:ext uri="{FF2B5EF4-FFF2-40B4-BE49-F238E27FC236}">
                <a16:creationId xmlns:a16="http://schemas.microsoft.com/office/drawing/2014/main" id="{D30CACC7-016D-4B2D-AB94-C9D47095B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72717"/>
            <a:ext cx="2332037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8" descr="gordini">
            <a:extLst>
              <a:ext uri="{FF2B5EF4-FFF2-40B4-BE49-F238E27FC236}">
                <a16:creationId xmlns:a16="http://schemas.microsoft.com/office/drawing/2014/main" id="{1A959EE4-EE05-4A91-A593-052B3239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3649660"/>
            <a:ext cx="3678238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F856AC-C764-4CF0-B9AC-F408EDD18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29" y="1209677"/>
            <a:ext cx="28384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4656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Espaço Reservado para Data 3">
            <a:extLst>
              <a:ext uri="{FF2B5EF4-FFF2-40B4-BE49-F238E27FC236}">
                <a16:creationId xmlns:a16="http://schemas.microsoft.com/office/drawing/2014/main" id="{1229FBAD-05A1-4FE6-BE87-121B5C83009B}"/>
              </a:ext>
            </a:extLst>
          </p:cNvPr>
          <p:cNvSpPr txBox="1">
            <a:spLocks noGrp="1"/>
          </p:cNvSpPr>
          <p:nvPr/>
        </p:nvSpPr>
        <p:spPr bwMode="auto">
          <a:xfrm>
            <a:off x="8128000" y="6248400"/>
            <a:ext cx="35560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pt-BR" sz="1400">
              <a:solidFill>
                <a:schemeClr val="tx2"/>
              </a:solidFill>
              <a:latin typeface="+mn-lt"/>
              <a:cs typeface="Arial" charset="0"/>
            </a:endParaRPr>
          </a:p>
        </p:txBody>
      </p:sp>
      <p:sp>
        <p:nvSpPr>
          <p:cNvPr id="96258" name="Espaço Reservado para Rodapé 4">
            <a:extLst>
              <a:ext uri="{FF2B5EF4-FFF2-40B4-BE49-F238E27FC236}">
                <a16:creationId xmlns:a16="http://schemas.microsoft.com/office/drawing/2014/main" id="{30A8B82C-060C-4123-87D4-8833353B061E}"/>
              </a:ext>
            </a:extLst>
          </p:cNvPr>
          <p:cNvSpPr txBox="1">
            <a:spLocks noGrp="1"/>
          </p:cNvSpPr>
          <p:nvPr/>
        </p:nvSpPr>
        <p:spPr bwMode="auto">
          <a:xfrm>
            <a:off x="812800" y="6248400"/>
            <a:ext cx="722788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defRPr/>
            </a:pPr>
            <a:endParaRPr lang="pt-BR" sz="1400">
              <a:solidFill>
                <a:schemeClr val="tx2"/>
              </a:solidFill>
              <a:latin typeface="+mn-lt"/>
              <a:cs typeface="Arial" charset="0"/>
            </a:endParaRPr>
          </a:p>
        </p:txBody>
      </p:sp>
      <p:sp>
        <p:nvSpPr>
          <p:cNvPr id="91140" name="Espaço Reservado para Número de Slide 5">
            <a:extLst>
              <a:ext uri="{FF2B5EF4-FFF2-40B4-BE49-F238E27FC236}">
                <a16:creationId xmlns:a16="http://schemas.microsoft.com/office/drawing/2014/main" id="{A43A802E-5DF8-4E59-B1DB-6EFE69636838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C7B855A2-8D37-415E-B20E-5CA2BFB773E5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91141" name="Rectangle 2">
            <a:extLst>
              <a:ext uri="{FF2B5EF4-FFF2-40B4-BE49-F238E27FC236}">
                <a16:creationId xmlns:a16="http://schemas.microsoft.com/office/drawing/2014/main" id="{04407693-ED39-4286-9012-824546495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1463"/>
            <a:ext cx="9515475" cy="809625"/>
          </a:xfrm>
        </p:spPr>
        <p:txBody>
          <a:bodyPr lIns="91440" rIns="91440" anchor="ctr"/>
          <a:lstStyle/>
          <a:p>
            <a:pPr eaLnBrk="1" hangingPunct="1"/>
            <a:r>
              <a:rPr altLang="pt-BR" sz="3600"/>
              <a:t>As principais fontes de crescimento: o lado da demanda interna</a:t>
            </a:r>
            <a:r>
              <a:rPr altLang="pt-BR" sz="2000"/>
              <a:t>  </a:t>
            </a:r>
            <a:br>
              <a:rPr altLang="pt-BR" sz="2000"/>
            </a:br>
            <a:endParaRPr altLang="pt-BR" sz="2000"/>
          </a:p>
        </p:txBody>
      </p:sp>
      <p:sp>
        <p:nvSpPr>
          <p:cNvPr id="93190" name="Rectangle 3">
            <a:extLst>
              <a:ext uri="{FF2B5EF4-FFF2-40B4-BE49-F238E27FC236}">
                <a16:creationId xmlns:a16="http://schemas.microsoft.com/office/drawing/2014/main" id="{BBE6135F-9965-4F56-9740-1F803233A4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3888" y="1571625"/>
            <a:ext cx="11568112" cy="511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marL="319088" indent="-319088" eaLnBrk="1" hangingPunct="1">
              <a:lnSpc>
                <a:spcPct val="80000"/>
              </a:lnSpc>
              <a:buFontTx/>
              <a:buAutoNum type="romanLcPeriod"/>
            </a:pPr>
            <a:r>
              <a:rPr altLang="pt-BR" sz="3700" dirty="0" err="1"/>
              <a:t>retomada</a:t>
            </a:r>
            <a:r>
              <a:rPr altLang="pt-BR" sz="3700" dirty="0"/>
              <a:t> do </a:t>
            </a:r>
            <a:r>
              <a:rPr altLang="pt-BR" sz="3700" dirty="0" err="1"/>
              <a:t>investimento</a:t>
            </a:r>
            <a:r>
              <a:rPr altLang="pt-BR" sz="3700" dirty="0"/>
              <a:t> </a:t>
            </a:r>
            <a:r>
              <a:rPr altLang="pt-BR" sz="3700" dirty="0" err="1"/>
              <a:t>público</a:t>
            </a:r>
            <a:r>
              <a:rPr altLang="pt-BR" sz="3700" dirty="0"/>
              <a:t> </a:t>
            </a:r>
            <a:r>
              <a:rPr altLang="pt-BR" sz="3700" dirty="0" err="1"/>
              <a:t>em</a:t>
            </a:r>
            <a:r>
              <a:rPr altLang="pt-BR" sz="3700" dirty="0"/>
              <a:t> infra-</a:t>
            </a:r>
            <a:r>
              <a:rPr altLang="pt-BR" sz="3700" dirty="0" err="1"/>
              <a:t>estrutura</a:t>
            </a:r>
            <a:r>
              <a:rPr altLang="pt-BR" sz="3700" dirty="0"/>
              <a:t> e das  </a:t>
            </a:r>
            <a:r>
              <a:rPr altLang="pt-BR" sz="3700" dirty="0" err="1"/>
              <a:t>empresas</a:t>
            </a:r>
            <a:r>
              <a:rPr altLang="pt-BR" sz="3700" dirty="0"/>
              <a:t> </a:t>
            </a:r>
            <a:r>
              <a:rPr altLang="pt-BR" sz="3700" dirty="0" err="1"/>
              <a:t>estatais</a:t>
            </a:r>
            <a:r>
              <a:rPr altLang="pt-BR" sz="3700" dirty="0"/>
              <a:t>; </a:t>
            </a:r>
          </a:p>
          <a:p>
            <a:pPr marL="319088" indent="-319088" eaLnBrk="1" hangingPunct="1">
              <a:lnSpc>
                <a:spcPct val="80000"/>
              </a:lnSpc>
              <a:buFontTx/>
              <a:buAutoNum type="romanLcPeriod"/>
            </a:pPr>
            <a:r>
              <a:rPr altLang="pt-BR" sz="3700" dirty="0" err="1"/>
              <a:t>demanda</a:t>
            </a:r>
            <a:r>
              <a:rPr altLang="pt-BR" sz="3700" dirty="0"/>
              <a:t> por bens </a:t>
            </a:r>
            <a:r>
              <a:rPr altLang="pt-BR" sz="3700" dirty="0" err="1"/>
              <a:t>duráveis</a:t>
            </a:r>
            <a:r>
              <a:rPr altLang="pt-BR" sz="3700" dirty="0"/>
              <a:t> – </a:t>
            </a:r>
            <a:r>
              <a:rPr altLang="pt-BR" sz="3700" dirty="0" err="1"/>
              <a:t>expansão</a:t>
            </a:r>
            <a:r>
              <a:rPr altLang="pt-BR" sz="3700" dirty="0"/>
              <a:t> do </a:t>
            </a:r>
            <a:r>
              <a:rPr altLang="pt-BR" sz="3700" dirty="0" err="1"/>
              <a:t>crédito</a:t>
            </a:r>
            <a:r>
              <a:rPr altLang="pt-BR" sz="3700" dirty="0"/>
              <a:t> </a:t>
            </a:r>
            <a:r>
              <a:rPr altLang="pt-BR" sz="3700" dirty="0" err="1"/>
              <a:t>ao</a:t>
            </a:r>
            <a:r>
              <a:rPr altLang="pt-BR" sz="3700" dirty="0"/>
              <a:t> </a:t>
            </a:r>
            <a:r>
              <a:rPr altLang="pt-BR" sz="3700" dirty="0" err="1"/>
              <a:t>consumidor</a:t>
            </a:r>
            <a:r>
              <a:rPr altLang="pt-BR" sz="3700" dirty="0"/>
              <a:t>; </a:t>
            </a:r>
          </a:p>
          <a:p>
            <a:pPr marL="319088" indent="-319088" eaLnBrk="1" hangingPunct="1">
              <a:lnSpc>
                <a:spcPct val="65000"/>
              </a:lnSpc>
              <a:spcBef>
                <a:spcPts val="1200"/>
              </a:spcBef>
              <a:buFontTx/>
              <a:buAutoNum type="romanLcPeriod"/>
            </a:pPr>
            <a:r>
              <a:rPr altLang="pt-BR" sz="3700" dirty="0" err="1"/>
              <a:t>construção</a:t>
            </a:r>
            <a:r>
              <a:rPr altLang="pt-BR" sz="3700" dirty="0"/>
              <a:t> civil </a:t>
            </a:r>
          </a:p>
          <a:p>
            <a:pPr marL="319088" indent="-319088" eaLnBrk="1" hangingPunct="1">
              <a:lnSpc>
                <a:spcPct val="65000"/>
              </a:lnSpc>
              <a:spcBef>
                <a:spcPts val="1200"/>
              </a:spcBef>
              <a:buFontTx/>
              <a:buNone/>
            </a:pPr>
            <a:r>
              <a:rPr altLang="pt-BR" sz="2900" dirty="0"/>
              <a:t>    </a:t>
            </a:r>
            <a:r>
              <a:rPr altLang="pt-BR" sz="2500" dirty="0"/>
              <a:t>(</a:t>
            </a:r>
            <a:r>
              <a:rPr altLang="pt-BR" sz="2500" dirty="0" err="1"/>
              <a:t>aumento</a:t>
            </a:r>
            <a:r>
              <a:rPr altLang="pt-BR" sz="2500" dirty="0"/>
              <a:t> dos </a:t>
            </a:r>
            <a:r>
              <a:rPr altLang="pt-BR" sz="2500" dirty="0" err="1"/>
              <a:t>investimentos</a:t>
            </a:r>
            <a:r>
              <a:rPr altLang="pt-BR" sz="2500" dirty="0"/>
              <a:t> </a:t>
            </a:r>
            <a:r>
              <a:rPr altLang="pt-BR" sz="2500" dirty="0" err="1"/>
              <a:t>públicos</a:t>
            </a:r>
            <a:r>
              <a:rPr altLang="pt-BR" sz="2500" dirty="0"/>
              <a:t>)</a:t>
            </a:r>
          </a:p>
          <a:p>
            <a:pPr marL="319088" indent="-319088" eaLnBrk="1" hangingPunct="1">
              <a:lnSpc>
                <a:spcPct val="65000"/>
              </a:lnSpc>
              <a:spcBef>
                <a:spcPts val="1200"/>
              </a:spcBef>
              <a:buFontTx/>
              <a:buNone/>
            </a:pPr>
            <a:r>
              <a:rPr altLang="pt-BR" sz="3700" dirty="0"/>
              <a:t> 	e t</a:t>
            </a:r>
            <a:r>
              <a:rPr lang="pt-BR" altLang="pt-BR" sz="3700" dirty="0" err="1"/>
              <a:t>am</a:t>
            </a:r>
            <a:r>
              <a:rPr altLang="pt-BR" sz="3700" dirty="0"/>
              <a:t>b</a:t>
            </a:r>
            <a:r>
              <a:rPr lang="pt-BR" altLang="pt-BR" sz="3700" dirty="0" err="1"/>
              <a:t>ém</a:t>
            </a:r>
            <a:r>
              <a:rPr altLang="pt-BR" sz="3700" dirty="0"/>
              <a:t> pela </a:t>
            </a:r>
            <a:r>
              <a:rPr altLang="pt-BR" sz="3700" dirty="0" err="1"/>
              <a:t>expansão</a:t>
            </a:r>
            <a:r>
              <a:rPr altLang="pt-BR" sz="3700" dirty="0"/>
              <a:t> do </a:t>
            </a:r>
          </a:p>
          <a:p>
            <a:pPr marL="319088" indent="-319088" eaLnBrk="1" hangingPunct="1">
              <a:lnSpc>
                <a:spcPct val="65000"/>
              </a:lnSpc>
              <a:spcBef>
                <a:spcPts val="1200"/>
              </a:spcBef>
              <a:buFontTx/>
              <a:buNone/>
            </a:pPr>
            <a:r>
              <a:rPr altLang="pt-BR" sz="3700" dirty="0"/>
              <a:t>	</a:t>
            </a:r>
            <a:r>
              <a:rPr altLang="pt-BR" sz="3700" dirty="0" err="1"/>
              <a:t>crédito</a:t>
            </a:r>
            <a:r>
              <a:rPr altLang="pt-BR" sz="3700" dirty="0"/>
              <a:t> do SFH;</a:t>
            </a:r>
          </a:p>
        </p:txBody>
      </p:sp>
      <p:pic>
        <p:nvPicPr>
          <p:cNvPr id="93192" name="Picture 8" descr="phfot_408811">
            <a:extLst>
              <a:ext uri="{FF2B5EF4-FFF2-40B4-BE49-F238E27FC236}">
                <a16:creationId xmlns:a16="http://schemas.microsoft.com/office/drawing/2014/main" id="{750DB81E-DED5-4A10-9BF8-2A890F4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3286125"/>
            <a:ext cx="47625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6282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3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3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3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3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043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09205"/>
              </p:ext>
            </p:extLst>
          </p:nvPr>
        </p:nvGraphicFramePr>
        <p:xfrm>
          <a:off x="953728" y="702371"/>
          <a:ext cx="10869610" cy="5453258"/>
        </p:xfrm>
        <a:graphic>
          <a:graphicData uri="http://schemas.openxmlformats.org/drawingml/2006/table">
            <a:tbl>
              <a:tblPr/>
              <a:tblGrid>
                <a:gridCol w="1260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8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5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8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605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191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7637">
                <a:tc gridSpan="10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ALGUNS DADOS MACROECONÔMICOS BÁSICOS: 1947-1980</a:t>
                      </a:r>
                      <a:endParaRPr kumimoji="0" lang="pt-BR" altLang="pt-B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168">
                <a:tc gridSpan="10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Taxa Média de Crescimento</a:t>
                      </a: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62"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Período</a:t>
                      </a:r>
                      <a:endParaRPr kumimoji="0" lang="pt-BR" alt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PIB</a:t>
                      </a:r>
                      <a:endParaRPr kumimoji="0" lang="pt-BR" alt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Indústria</a:t>
                      </a:r>
                      <a:endParaRPr kumimoji="0" lang="pt-BR" alt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BCD</a:t>
                      </a:r>
                      <a:endParaRPr kumimoji="0" lang="pt-BR" alt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BCND</a:t>
                      </a:r>
                      <a:endParaRPr kumimoji="0" lang="pt-BR" alt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BK</a:t>
                      </a:r>
                      <a:endParaRPr kumimoji="0" lang="pt-BR" alt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BI</a:t>
                      </a:r>
                      <a:endParaRPr kumimoji="0" lang="pt-BR" alt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Investimentos</a:t>
                      </a:r>
                      <a:endParaRPr kumimoji="0" lang="pt-BR" alt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7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kumimoji="0" lang="pt-BR" alt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Governo</a:t>
                      </a:r>
                      <a:endParaRPr kumimoji="0" lang="pt-BR" alt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Ind.Transf.</a:t>
                      </a:r>
                      <a:endParaRPr kumimoji="0" lang="pt-BR" altLang="pt-B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510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1947/55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6,8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9,0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17,1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6,7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11,0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11,8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3,8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13,5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---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510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1955/62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9,8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23,9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6,6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26,4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12,1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7,5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9,7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17,4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510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1962/67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3,2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2,6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4,1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0,0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-2,6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5,9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2,7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4,7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-3,5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5510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1967/73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11,2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12,7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23,6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9,4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18,1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13,5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14,1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7,7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26,5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5510"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1973/80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7,1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7,6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9,3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4,4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7,4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8,3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7,3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0,2</a:t>
                      </a:r>
                      <a:endParaRPr kumimoji="0" lang="pt-BR" altLang="pt-B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0,1</a:t>
                      </a:r>
                      <a:endParaRPr kumimoji="0" lang="pt-BR" alt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8475">
                <a:tc gridSpan="3"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cs typeface="Arial" panose="020B0604020202020204" pitchFamily="34" charset="0"/>
                        </a:rPr>
                        <a:t>Fonte: Serra (1981)</a:t>
                      </a:r>
                      <a:endParaRPr kumimoji="0" lang="pt-BR" altLang="pt-B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5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 eaLnBrk="0" hangingPunct="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 eaLnBrk="0" hangingPunct="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 eaLnBrk="0" hangingPunct="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Tw Cen MT" panose="020B0602020104020603" pitchFamily="34" charset="0"/>
                        <a:buNone/>
                        <a:tabLst/>
                      </a:pP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T="42117" marB="42117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tângulo 1"/>
          <p:cNvSpPr/>
          <p:nvPr/>
        </p:nvSpPr>
        <p:spPr>
          <a:xfrm>
            <a:off x="1119103" y="4376735"/>
            <a:ext cx="10119169" cy="538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7646" y="4376735"/>
            <a:ext cx="1025236" cy="3680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E279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Milagre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867" y="3398980"/>
            <a:ext cx="1025236" cy="3680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Metas</a:t>
            </a:r>
          </a:p>
        </p:txBody>
      </p:sp>
    </p:spTree>
    <p:extLst>
      <p:ext uri="{BB962C8B-B14F-4D97-AF65-F5344CB8AC3E}">
        <p14:creationId xmlns:p14="http://schemas.microsoft.com/office/powerpoint/2010/main" val="129664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ítulo 1">
            <a:extLst>
              <a:ext uri="{FF2B5EF4-FFF2-40B4-BE49-F238E27FC236}">
                <a16:creationId xmlns:a16="http://schemas.microsoft.com/office/drawing/2014/main" id="{76E570FC-417F-4F2B-8E09-B0C8B3C9C1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12975" y="76200"/>
            <a:ext cx="9979025" cy="1096963"/>
          </a:xfrm>
        </p:spPr>
        <p:txBody>
          <a:bodyPr lIns="91440" rIns="91440" anchor="ctr"/>
          <a:lstStyle/>
          <a:p>
            <a:pPr eaLnBrk="1" hangingPunct="1"/>
            <a:r>
              <a:rPr altLang="pt-BR" sz="3600"/>
              <a:t>Crescimento 67-73: setores</a:t>
            </a:r>
          </a:p>
        </p:txBody>
      </p:sp>
      <p:sp>
        <p:nvSpPr>
          <p:cNvPr id="96258" name="Espaço Reservado para Conteúdo 2">
            <a:extLst>
              <a:ext uri="{FF2B5EF4-FFF2-40B4-BE49-F238E27FC236}">
                <a16:creationId xmlns:a16="http://schemas.microsoft.com/office/drawing/2014/main" id="{702729AB-D1D6-4CC8-AB53-8BFFE10B4507}"/>
              </a:ext>
            </a:extLst>
          </p:cNvPr>
          <p:cNvSpPr>
            <a:spLocks noGrp="1"/>
          </p:cNvSpPr>
          <p:nvPr>
            <p:ph sz="quarter" idx="4294967295"/>
          </p:nvPr>
        </p:nvSpPr>
        <p:spPr bwMode="auto">
          <a:xfrm>
            <a:off x="287337" y="1524000"/>
            <a:ext cx="11617325" cy="5257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19088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3300" dirty="0"/>
              <a:t>Indústria de construção: média 15%</a:t>
            </a:r>
          </a:p>
          <a:p>
            <a:pPr marL="319088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3300" dirty="0"/>
              <a:t>Industria de transformação: média 13,3% </a:t>
            </a:r>
            <a:r>
              <a:rPr lang="pt-BR" altLang="pt-BR" sz="1900" dirty="0"/>
              <a:t>(16,6% em 73)</a:t>
            </a:r>
            <a:endParaRPr lang="pt-BR" altLang="pt-BR" sz="3300" dirty="0"/>
          </a:p>
          <a:p>
            <a:pPr marL="639763" lvl="1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2500" dirty="0"/>
              <a:t>Bens de consumo durável: média 23,6%</a:t>
            </a:r>
          </a:p>
          <a:p>
            <a:pPr marL="914400" lvl="2" indent="-273050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v"/>
              <a:defRPr/>
            </a:pPr>
            <a:r>
              <a:rPr lang="pt-BR" altLang="pt-BR" sz="2100" dirty="0"/>
              <a:t>BC transporte (24), BC eletroeletrônico doméstico (22,6)</a:t>
            </a:r>
          </a:p>
          <a:p>
            <a:pPr marL="639763" lvl="1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2500" dirty="0"/>
              <a:t>Bens intermediários: média 13,5%</a:t>
            </a:r>
            <a:endParaRPr lang="pt-BR" altLang="pt-BR" sz="1200" dirty="0"/>
          </a:p>
          <a:p>
            <a:pPr marL="895350" lvl="1" indent="-266700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v"/>
              <a:defRPr/>
            </a:pPr>
            <a:r>
              <a:rPr lang="pt-BR" altLang="pt-BR" sz="2100" dirty="0"/>
              <a:t>Mecânica (17); material elétrico e de comunicações (16), material de transportes(21)</a:t>
            </a:r>
            <a:endParaRPr lang="pt-BR" altLang="pt-BR" sz="1000" dirty="0"/>
          </a:p>
          <a:p>
            <a:pPr marL="319088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3300" dirty="0"/>
              <a:t>Serv. industriais de utilidade pública: média 12,1%</a:t>
            </a:r>
          </a:p>
          <a:p>
            <a:pPr marL="319088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3300" dirty="0"/>
              <a:t>Demais setores econômicos: mais modestos</a:t>
            </a:r>
          </a:p>
          <a:p>
            <a:pPr marL="639763" lvl="1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2400" dirty="0"/>
              <a:t>bens de consumo não durável: 9,4%</a:t>
            </a:r>
          </a:p>
          <a:p>
            <a:pPr marL="639763" lvl="1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defRPr/>
            </a:pPr>
            <a:r>
              <a:rPr lang="pt-BR" altLang="pt-BR" sz="2400" dirty="0"/>
              <a:t>agricultura: 4,5% (68 e 73 anos difíceis) </a:t>
            </a:r>
            <a:r>
              <a:rPr altLang="pt-BR" sz="2400" dirty="0"/>
              <a:t>– </a:t>
            </a:r>
            <a:r>
              <a:rPr lang="pt-BR" altLang="pt-BR" sz="2400" dirty="0"/>
              <a:t>acima da pop.(d</a:t>
            </a:r>
            <a:r>
              <a:rPr lang="pt-BR" altLang="pt-BR" sz="2500" dirty="0"/>
              <a:t>emanda para setor industrial)</a:t>
            </a:r>
            <a:r>
              <a:rPr altLang="pt-BR" sz="2500" dirty="0"/>
              <a:t> </a:t>
            </a:r>
            <a:endParaRPr lang="pt-BR" altLang="pt-BR" sz="2500" dirty="0"/>
          </a:p>
          <a:p>
            <a:pPr marL="639763" lvl="1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/>
            </a:pPr>
            <a:endParaRPr lang="pt-BR" altLang="pt-BR" sz="1400" dirty="0"/>
          </a:p>
        </p:txBody>
      </p:sp>
    </p:spTree>
    <p:extLst>
      <p:ext uri="{BB962C8B-B14F-4D97-AF65-F5344CB8AC3E}">
        <p14:creationId xmlns:p14="http://schemas.microsoft.com/office/powerpoint/2010/main" val="274223022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ítulo 1">
            <a:extLst>
              <a:ext uri="{FF2B5EF4-FFF2-40B4-BE49-F238E27FC236}">
                <a16:creationId xmlns:a16="http://schemas.microsoft.com/office/drawing/2014/main" id="{C62A10E1-65E6-4456-A19E-128FF9B476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150" y="76200"/>
            <a:ext cx="10782300" cy="1096963"/>
          </a:xfrm>
        </p:spPr>
        <p:txBody>
          <a:bodyPr lIns="91440" rIns="91440" anchor="ctr"/>
          <a:lstStyle/>
          <a:p>
            <a:pPr eaLnBrk="1" hangingPunct="1"/>
            <a:r>
              <a:rPr altLang="pt-BR" sz="3600" dirty="0"/>
              <a:t>FBCF e Bens de Capital: </a:t>
            </a:r>
            <a:br>
              <a:rPr altLang="pt-BR" sz="3600" dirty="0"/>
            </a:br>
            <a:r>
              <a:rPr altLang="pt-BR" sz="3600" dirty="0"/>
              <a:t>capacidade ociosa e aceleração dos Investimentos </a:t>
            </a:r>
          </a:p>
        </p:txBody>
      </p:sp>
      <p:sp>
        <p:nvSpPr>
          <p:cNvPr id="94211" name="Espaço Reservado para Conteúdo 2">
            <a:extLst>
              <a:ext uri="{FF2B5EF4-FFF2-40B4-BE49-F238E27FC236}">
                <a16:creationId xmlns:a16="http://schemas.microsoft.com/office/drawing/2014/main" id="{EC074341-537A-46E7-9D0D-4FA94114FCC1}"/>
              </a:ext>
            </a:extLst>
          </p:cNvPr>
          <p:cNvSpPr>
            <a:spLocks noGrp="1"/>
          </p:cNvSpPr>
          <p:nvPr>
            <p:ph sz="quarter" idx="4294967295"/>
          </p:nvPr>
        </p:nvSpPr>
        <p:spPr bwMode="auto">
          <a:xfrm>
            <a:off x="152400" y="1312863"/>
            <a:ext cx="11353800" cy="5545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altLang="pt-BR" sz="2900" dirty="0"/>
              <a:t>Crescimento da FBCF ao longo do período </a:t>
            </a:r>
          </a:p>
          <a:p>
            <a:pPr marL="914400" lvl="2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altLang="pt-BR" sz="2000" dirty="0"/>
              <a:t>Bens de capital: média 18,1%;  </a:t>
            </a:r>
          </a:p>
          <a:p>
            <a:pPr marL="914400" lvl="2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altLang="pt-BR" sz="2000" dirty="0"/>
              <a:t>As "Duas fases" do Milagre</a:t>
            </a:r>
            <a:r>
              <a:rPr altLang="pt-BR" sz="1800" dirty="0"/>
              <a:t>:</a:t>
            </a:r>
          </a:p>
          <a:p>
            <a:pPr marL="639763" lvl="1" indent="-273050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altLang="pt-BR" sz="2000" dirty="0"/>
              <a:t>até 1970 - menor crescimento - ocupação de capacidade ociosa</a:t>
            </a:r>
          </a:p>
          <a:p>
            <a:pPr marL="639763" lvl="1" indent="-273050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altLang="pt-BR" sz="2000" dirty="0"/>
              <a:t>1971/73 - a FBCF supera os 20% do PIB</a:t>
            </a:r>
          </a:p>
          <a:p>
            <a:pPr marL="914400" lvl="2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altLang="pt-BR" sz="1800" dirty="0"/>
              <a:t>Ocupação sai de 76% em 67 para 100% em 72</a:t>
            </a:r>
          </a:p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altLang="pt-BR" sz="2900" dirty="0"/>
              <a:t> </a:t>
            </a:r>
            <a:r>
              <a:rPr lang="pt-BR" altLang="pt-BR" sz="2900" dirty="0"/>
              <a:t>Até que ponto o Milagre é privado ou público?</a:t>
            </a:r>
            <a:endParaRPr altLang="pt-BR" sz="2500" dirty="0"/>
          </a:p>
          <a:p>
            <a:pPr marL="639763" lvl="1" indent="-273050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pt-BR" altLang="pt-BR" sz="2000" dirty="0"/>
              <a:t>Ambos participam: privado (BC + BK) e público (BI)</a:t>
            </a:r>
          </a:p>
          <a:p>
            <a:pPr marL="639763" lvl="1" indent="-273050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pt-BR" altLang="pt-BR" sz="2000" dirty="0"/>
              <a:t>Crescimento</a:t>
            </a:r>
            <a:r>
              <a:rPr altLang="pt-BR" sz="2000" dirty="0"/>
              <a:t> dos investimentos privados e das estatais</a:t>
            </a:r>
          </a:p>
          <a:p>
            <a:pPr marL="914400" lvl="2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pt-BR" altLang="pt-BR" sz="1800" dirty="0"/>
              <a:t>O investimento privado cresceu mais que o público.</a:t>
            </a:r>
            <a:endParaRPr altLang="pt-BR" sz="1800" dirty="0"/>
          </a:p>
          <a:p>
            <a:pPr marL="914400" lvl="2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pt-BR" altLang="pt-BR" sz="1800" dirty="0"/>
              <a:t>Investimento público -&gt; Estatais: Energia elétrica, petróleo e petroquímico, telecomunicações, aço, mineração e ferrovias</a:t>
            </a:r>
          </a:p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pt-BR" altLang="pt-BR" sz="2900" dirty="0"/>
              <a:t>Apesar de crescimento do setor de bens de capital interno</a:t>
            </a:r>
            <a:r>
              <a:rPr altLang="pt-BR" sz="2900" dirty="0"/>
              <a:t> – existe crescimento das importações </a:t>
            </a:r>
          </a:p>
          <a:p>
            <a:pPr marL="639763" lvl="1" indent="-273050" eaLnBrk="1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altLang="pt-BR" sz="2000" dirty="0"/>
              <a:t>Crescimento das exportações foi necessário para viabilizar importações de bens de capital e expansão da FBCF</a:t>
            </a:r>
          </a:p>
        </p:txBody>
      </p:sp>
    </p:spTree>
    <p:extLst>
      <p:ext uri="{BB962C8B-B14F-4D97-AF65-F5344CB8AC3E}">
        <p14:creationId xmlns:p14="http://schemas.microsoft.com/office/powerpoint/2010/main" val="407006051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ço Reservado para Número de Slide 5">
            <a:extLst>
              <a:ext uri="{FF2B5EF4-FFF2-40B4-BE49-F238E27FC236}">
                <a16:creationId xmlns:a16="http://schemas.microsoft.com/office/drawing/2014/main" id="{236AC144-B7F4-44CE-A0CA-0CD1A7AEC99C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0D06AAE1-8CA9-49E2-9D41-0227E67A137F}" type="slidenum">
              <a:rPr lang="pt-BR" altLang="pt-BR" sz="1200" b="1">
                <a:solidFill>
                  <a:srgbClr val="FFFFFF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27</a:t>
            </a:fld>
            <a:endParaRPr lang="pt-BR" altLang="pt-BR" sz="1200" b="1">
              <a:solidFill>
                <a:srgbClr val="FFFFFF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9FEC74E4-A1F6-41D3-A0B8-B38E526434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6486" y="174625"/>
            <a:ext cx="9979025" cy="1096963"/>
          </a:xfrm>
        </p:spPr>
        <p:txBody>
          <a:bodyPr lIns="91440" rIns="91440" anchor="ctr"/>
          <a:lstStyle/>
          <a:p>
            <a:pPr algn="ctr" eaLnBrk="1" hangingPunct="1"/>
            <a:r>
              <a:rPr lang="pt-BR" altLang="pt-BR" sz="4000" b="1" dirty="0">
                <a:solidFill>
                  <a:schemeClr val="tx1">
                    <a:lumMod val="50000"/>
                  </a:schemeClr>
                </a:solidFill>
              </a:rPr>
              <a:t>Fatores do crescimento: o lado externo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5DEE7476-9CA4-4104-9F33-F6973E4323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01612" y="1393825"/>
            <a:ext cx="11788775" cy="5084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 sz="3600" dirty="0">
                <a:solidFill>
                  <a:schemeClr val="tx1">
                    <a:lumMod val="50000"/>
                  </a:schemeClr>
                </a:solidFill>
              </a:rPr>
              <a:t>Crescimento das exportações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Crescimento da economia internacional</a:t>
            </a:r>
            <a:r>
              <a:rPr altLang="pt-BR" sz="2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pt-BR" altLang="pt-BR" sz="2500" dirty="0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 eaLnBrk="1" hangingPunct="1">
              <a:buNone/>
            </a:pPr>
            <a:r>
              <a:rPr altLang="pt-BR" sz="2500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 do comércio mundial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Financiamento às exportações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Incentivos fiscais e creditícios, isenções tributárias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Minidesvalorizações: mantém cambio real relativamente constante </a:t>
            </a:r>
          </a:p>
          <a:p>
            <a:pPr eaLnBrk="1" hangingPunct="1"/>
            <a:r>
              <a:rPr lang="pt-BR" altLang="pt-BR" sz="3600" dirty="0">
                <a:solidFill>
                  <a:schemeClr val="tx1">
                    <a:lumMod val="50000"/>
                  </a:schemeClr>
                </a:solidFill>
              </a:rPr>
              <a:t>Diversificação das exportações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Diversificação primários (soja) 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Produtos manufaturados (inclusive têxteis e calçados) 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Multinacionais: automóveis (árabes, américa latina)</a:t>
            </a:r>
          </a:p>
          <a:p>
            <a:pPr lvl="1" eaLnBrk="1" hangingPunct="1"/>
            <a:r>
              <a:rPr lang="pt-BR" altLang="pt-BR" sz="2500" dirty="0">
                <a:solidFill>
                  <a:schemeClr val="tx1">
                    <a:lumMod val="50000"/>
                  </a:schemeClr>
                </a:solidFill>
              </a:rPr>
              <a:t>Diversificação dos parceiros comerciais.</a:t>
            </a:r>
          </a:p>
        </p:txBody>
      </p:sp>
      <p:pic>
        <p:nvPicPr>
          <p:cNvPr id="95237" name="Picture 4" descr="ft_portos_pi">
            <a:extLst>
              <a:ext uri="{FF2B5EF4-FFF2-40B4-BE49-F238E27FC236}">
                <a16:creationId xmlns:a16="http://schemas.microsoft.com/office/drawing/2014/main" id="{E1D1D33C-160B-461E-8D9D-18C65054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2" y="1393825"/>
            <a:ext cx="37893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24737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821AA0BC-E5C4-49A5-974B-8B72B863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58000"/>
          </a:xfrm>
          <a:prstGeom prst="rect">
            <a:avLst/>
          </a:prstGeom>
          <a:solidFill>
            <a:srgbClr val="EDE433"/>
          </a:solidFill>
          <a:ln w="9525">
            <a:solidFill>
              <a:srgbClr val="A3A143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78280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>
            <a:extLst>
              <a:ext uri="{FF2B5EF4-FFF2-40B4-BE49-F238E27FC236}">
                <a16:creationId xmlns:a16="http://schemas.microsoft.com/office/drawing/2014/main" id="{41F30DAF-1E8F-47EF-8E14-6A96659AE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687" y="2011028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pt-BR" altLang="pt-BR" sz="5400" dirty="0"/>
              <a:t>O que explica o “Milagre” ?</a:t>
            </a:r>
            <a:endParaRPr altLang="pt-BR" sz="5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623E69-C045-4F6D-940F-5C5977E57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6221">
            <a:off x="176656" y="219576"/>
            <a:ext cx="1732468" cy="23640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F21140-FD42-4F09-87B2-042E361A9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941">
            <a:off x="221973" y="4062124"/>
            <a:ext cx="3835428" cy="19177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252BCD-F958-44B0-9083-2A73104FB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16" y="122777"/>
            <a:ext cx="2457104" cy="17480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1334E3-4012-4CAD-85ED-F36B12E60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30" y="4334444"/>
            <a:ext cx="2480429" cy="21510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DA3EF5-E671-47C0-8DD3-92AF42444A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22" y="77367"/>
            <a:ext cx="4327509" cy="17480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595A490-AC8D-4014-92A8-EA9383125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86" y="4374435"/>
            <a:ext cx="3006425" cy="20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903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86765" y="28521"/>
            <a:ext cx="10972800" cy="1143000"/>
          </a:xfrm>
        </p:spPr>
        <p:txBody>
          <a:bodyPr lIns="91440" rIns="91440" anchor="ctr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Plantagenet Cherokee"/>
              </a:rPr>
              <a:t>A </a:t>
            </a:r>
            <a:r>
              <a:rPr lang="en-GB" dirty="0" err="1">
                <a:latin typeface="Plantagenet Cherokee"/>
              </a:rPr>
              <a:t>inflação</a:t>
            </a:r>
            <a:r>
              <a:rPr lang="en-GB" dirty="0">
                <a:latin typeface="Plantagenet Cherokee"/>
              </a:rPr>
              <a:t> se </a:t>
            </a:r>
            <a:r>
              <a:rPr lang="en-GB" dirty="0" err="1">
                <a:latin typeface="Plantagenet Cherokee"/>
              </a:rPr>
              <a:t>reduziu</a:t>
            </a:r>
            <a:r>
              <a:rPr lang="en-GB" dirty="0">
                <a:latin typeface="Plantagenet Cherokee"/>
              </a:rPr>
              <a:t> …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765" y="1872757"/>
            <a:ext cx="10467975" cy="2571750"/>
          </a:xfrm>
          <a:prstGeom prst="rect">
            <a:avLst/>
          </a:prstGeom>
          <a:solidFill>
            <a:srgbClr val="BBE0E3"/>
          </a:solidFill>
          <a:ln w="9525">
            <a:noFill/>
            <a:round/>
            <a:headEnd/>
            <a:tailEnd/>
          </a:ln>
        </p:spPr>
      </p:pic>
      <p:sp>
        <p:nvSpPr>
          <p:cNvPr id="2" name="Chave Esquerda 1"/>
          <p:cNvSpPr/>
          <p:nvPr/>
        </p:nvSpPr>
        <p:spPr>
          <a:xfrm>
            <a:off x="3514546" y="2949789"/>
            <a:ext cx="130628" cy="794975"/>
          </a:xfrm>
          <a:prstGeom prst="leftBrace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727860" y="3150751"/>
            <a:ext cx="77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4,2%</a:t>
            </a:r>
          </a:p>
        </p:txBody>
      </p:sp>
      <p:sp>
        <p:nvSpPr>
          <p:cNvPr id="7" name="Chave Esquerda 6"/>
          <p:cNvSpPr/>
          <p:nvPr/>
        </p:nvSpPr>
        <p:spPr>
          <a:xfrm>
            <a:off x="9096219" y="2957944"/>
            <a:ext cx="182880" cy="770709"/>
          </a:xfrm>
          <a:prstGeom prst="leftBrace">
            <a:avLst>
              <a:gd name="adj1" fmla="val 8333"/>
              <a:gd name="adj2" fmla="val 51409"/>
            </a:avLst>
          </a:prstGeom>
          <a:solidFill>
            <a:srgbClr val="00206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187649" y="3158632"/>
            <a:ext cx="90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57,3%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Espaço Reservado para Número de Slide 5">
            <a:extLst>
              <a:ext uri="{FF2B5EF4-FFF2-40B4-BE49-F238E27FC236}">
                <a16:creationId xmlns:a16="http://schemas.microsoft.com/office/drawing/2014/main" id="{B3666039-0B7A-438E-8648-B1405BFFB520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28B8A177-2B07-41EA-A9C6-6ADF15AAC68B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96B858F0-4974-42BF-8CD7-118D409806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12975" y="76200"/>
            <a:ext cx="9979025" cy="1096963"/>
          </a:xfrm>
        </p:spPr>
        <p:txBody>
          <a:bodyPr lIns="91440" rIns="91440" anchor="ctr"/>
          <a:lstStyle/>
          <a:p>
            <a:pPr eaLnBrk="1" hangingPunct="1"/>
            <a:r>
              <a:rPr altLang="pt-BR" sz="3600" dirty="0">
                <a:solidFill>
                  <a:schemeClr val="tx2"/>
                </a:solidFill>
              </a:rPr>
              <a:t>Esta </a:t>
            </a:r>
            <a:r>
              <a:rPr altLang="pt-BR" sz="3600" i="1" dirty="0">
                <a:solidFill>
                  <a:schemeClr val="tx2"/>
                </a:solidFill>
              </a:rPr>
              <a:t>performance</a:t>
            </a:r>
            <a:r>
              <a:rPr altLang="pt-BR" sz="3600" dirty="0">
                <a:solidFill>
                  <a:schemeClr val="tx2"/>
                </a:solidFill>
              </a:rPr>
              <a:t> foi decorrência:</a:t>
            </a:r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333F8971-C5B3-440D-9113-B25DC8F076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55600" y="1199698"/>
            <a:ext cx="10646229" cy="5476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639763" lvl="1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3200" b="1" dirty="0">
                <a:solidFill>
                  <a:schemeClr val="tx2"/>
                </a:solidFill>
              </a:rPr>
              <a:t>capacidade ociosa na indústria</a:t>
            </a:r>
          </a:p>
          <a:p>
            <a:pPr marL="1096963" lvl="2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</a:rPr>
              <a:t>Ocupação sai de 76% em 67 (vai para 100% em 72)</a:t>
            </a:r>
          </a:p>
          <a:p>
            <a:pPr marL="639763" lvl="1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3200" b="1" dirty="0">
                <a:solidFill>
                  <a:schemeClr val="tx2"/>
                </a:solidFill>
              </a:rPr>
              <a:t>crescimento da economia mundial.</a:t>
            </a:r>
          </a:p>
          <a:p>
            <a:pPr marL="1096963" lvl="2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</a:rPr>
              <a:t>PIB mundial cresce entre 4 e 7%, comércio crescente, mercado financeiro com juros baixos e liquidez </a:t>
            </a:r>
            <a:endParaRPr altLang="pt-BR" sz="2400" dirty="0">
              <a:solidFill>
                <a:schemeClr val="tx2"/>
              </a:solidFill>
            </a:endParaRPr>
          </a:p>
          <a:p>
            <a:pPr marL="639763" lvl="1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3200" b="1" dirty="0">
                <a:solidFill>
                  <a:schemeClr val="tx2"/>
                </a:solidFill>
              </a:rPr>
              <a:t>reformas institucionais anteriores</a:t>
            </a:r>
          </a:p>
          <a:p>
            <a:pPr marL="1096963" lvl="2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600" dirty="0">
                <a:solidFill>
                  <a:schemeClr val="tx2"/>
                </a:solidFill>
              </a:rPr>
              <a:t>Tributaria, financeira etc. </a:t>
            </a:r>
            <a:r>
              <a:rPr altLang="pt-BR" sz="2600" dirty="0">
                <a:solidFill>
                  <a:schemeClr val="tx2"/>
                </a:solidFill>
              </a:rPr>
              <a:t> </a:t>
            </a:r>
          </a:p>
          <a:p>
            <a:pPr marL="639763" lvl="1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3200" b="1" dirty="0">
                <a:solidFill>
                  <a:schemeClr val="tx2"/>
                </a:solidFill>
              </a:rPr>
              <a:t>mudança na política econômica a partir de novo </a:t>
            </a:r>
            <a:r>
              <a:rPr altLang="pt-BR" sz="3200" b="1" dirty="0" err="1">
                <a:solidFill>
                  <a:schemeClr val="tx2"/>
                </a:solidFill>
              </a:rPr>
              <a:t>diagnóstico</a:t>
            </a:r>
            <a:r>
              <a:rPr altLang="pt-BR" sz="3200" b="1" dirty="0">
                <a:solidFill>
                  <a:schemeClr val="tx2"/>
                </a:solidFill>
              </a:rPr>
              <a:t> da inflação: inflação de custos (PED) </a:t>
            </a:r>
          </a:p>
          <a:p>
            <a:pPr marL="1162050" lvl="2" indent="-3619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600" dirty="0">
                <a:solidFill>
                  <a:schemeClr val="tx2"/>
                </a:solidFill>
              </a:rPr>
              <a:t>Por que a inflação de demanda? Se temos capacidade ociosa</a:t>
            </a:r>
          </a:p>
          <a:p>
            <a:pPr marL="1162050" lvl="2" indent="-3619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2600" dirty="0" err="1">
                <a:solidFill>
                  <a:schemeClr val="tx2"/>
                </a:solidFill>
              </a:rPr>
              <a:t>flexibilizam</a:t>
            </a:r>
            <a:r>
              <a:rPr altLang="pt-BR" sz="2600" dirty="0">
                <a:solidFill>
                  <a:schemeClr val="tx2"/>
                </a:solidFill>
              </a:rPr>
              <a:t>-se as </a:t>
            </a:r>
            <a:r>
              <a:rPr altLang="pt-BR" sz="2600" dirty="0" err="1">
                <a:solidFill>
                  <a:schemeClr val="tx2"/>
                </a:solidFill>
              </a:rPr>
              <a:t>políticas</a:t>
            </a:r>
            <a:r>
              <a:rPr altLang="pt-BR" sz="2600" dirty="0">
                <a:solidFill>
                  <a:schemeClr val="tx2"/>
                </a:solidFill>
              </a:rPr>
              <a:t> de contenção da </a:t>
            </a:r>
            <a:r>
              <a:rPr altLang="pt-BR" sz="2600" dirty="0" err="1">
                <a:solidFill>
                  <a:schemeClr val="tx2"/>
                </a:solidFill>
              </a:rPr>
              <a:t>demanda</a:t>
            </a:r>
            <a:r>
              <a:rPr altLang="pt-BR" sz="2600" dirty="0">
                <a:solidFill>
                  <a:schemeClr val="tx2"/>
                </a:solidFill>
              </a:rPr>
              <a:t> (monetária, fiscal e </a:t>
            </a:r>
            <a:r>
              <a:rPr altLang="pt-BR" sz="2600" dirty="0" err="1">
                <a:solidFill>
                  <a:schemeClr val="tx2"/>
                </a:solidFill>
              </a:rPr>
              <a:t>creditícia</a:t>
            </a:r>
            <a:r>
              <a:rPr altLang="pt-BR" sz="26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1298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ítulo 1"/>
          <p:cNvSpPr>
            <a:spLocks noGrp="1"/>
          </p:cNvSpPr>
          <p:nvPr>
            <p:ph type="title" idx="4294967295"/>
          </p:nvPr>
        </p:nvSpPr>
        <p:spPr>
          <a:xfrm>
            <a:off x="313531" y="324909"/>
            <a:ext cx="11564937" cy="822325"/>
          </a:xfrm>
        </p:spPr>
        <p:txBody>
          <a:bodyPr vert="horz" wrap="square" lIns="68580" tIns="45720" rIns="6858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pt-BR" altLang="pt-BR" b="1" dirty="0">
                <a:solidFill>
                  <a:schemeClr val="tx2"/>
                </a:solidFill>
              </a:rPr>
              <a:t>O Plano Estratégico do Desenvolvimento (PED) 1968-1970</a:t>
            </a:r>
            <a:br>
              <a:rPr lang="pt-BR" altLang="pt-BR" b="1" dirty="0">
                <a:solidFill>
                  <a:schemeClr val="tx2"/>
                </a:solidFill>
              </a:rPr>
            </a:br>
            <a:r>
              <a:rPr lang="pt-BR" altLang="pt-BR" b="1" dirty="0">
                <a:solidFill>
                  <a:schemeClr val="tx2"/>
                </a:solidFill>
              </a:rPr>
              <a:t>e a Inflação de custos</a:t>
            </a:r>
          </a:p>
        </p:txBody>
      </p:sp>
      <p:sp>
        <p:nvSpPr>
          <p:cNvPr id="51203" name="Espaço Reservado para Conteúdo 2"/>
          <p:cNvSpPr>
            <a:spLocks noGrp="1"/>
          </p:cNvSpPr>
          <p:nvPr>
            <p:ph sz="quarter" idx="4294967295"/>
          </p:nvPr>
        </p:nvSpPr>
        <p:spPr>
          <a:xfrm>
            <a:off x="313531" y="2314331"/>
            <a:ext cx="11564937" cy="4410934"/>
          </a:xfrm>
        </p:spPr>
        <p:txBody>
          <a:bodyPr vert="horz" lIns="68580" tIns="45720" rIns="68580" bIns="45720" rtlCol="0"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pt-BR" altLang="pt-BR" sz="2800" dirty="0">
                <a:solidFill>
                  <a:schemeClr val="tx2"/>
                </a:solidFill>
              </a:rPr>
              <a:t>PED: insatisfação com crescimento anterior (legitimidade);</a:t>
            </a:r>
          </a:p>
          <a:p>
            <a:pPr marL="617537" lvl="1" indent="-3429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600" dirty="0">
                <a:solidFill>
                  <a:schemeClr val="tx2"/>
                </a:solidFill>
              </a:rPr>
              <a:t>Objetivos:  1º aceleração do desenvolvimento (com diversificação setorial -</a:t>
            </a:r>
          </a:p>
          <a:p>
            <a:pPr marL="2595563" lvl="1" indent="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altLang="pt-BR" sz="2600" dirty="0">
                <a:solidFill>
                  <a:schemeClr val="tx2"/>
                </a:solidFill>
              </a:rPr>
              <a:t>AGRI+EXPOR) e</a:t>
            </a:r>
          </a:p>
          <a:p>
            <a:pPr marL="274637" lvl="1" indent="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altLang="pt-BR" sz="2600" dirty="0">
                <a:solidFill>
                  <a:schemeClr val="tx2"/>
                </a:solidFill>
              </a:rPr>
              <a:t>	               2º  contenção da inflação        diagnóstico diferente do PAEG</a:t>
            </a:r>
          </a:p>
          <a:p>
            <a:pPr marL="633413" indent="-3683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600" dirty="0">
                <a:solidFill>
                  <a:schemeClr val="tx2"/>
                </a:solidFill>
              </a:rPr>
              <a:t>Mantém ideia de gradualismo na inflação: </a:t>
            </a:r>
          </a:p>
          <a:p>
            <a:pPr marL="811213" lvl="1" indent="-1778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</a:rPr>
              <a:t>O componente de demanda da inflação (se existiu) já foi controlado a partir das melhorias institucionais realizadas</a:t>
            </a:r>
          </a:p>
          <a:p>
            <a:pPr marL="811213" lvl="1" indent="-1778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</a:rPr>
              <a:t>Existência de capacidade ociosa mostra que não deve existir inflação de demanda</a:t>
            </a:r>
          </a:p>
          <a:p>
            <a:pPr marL="633413" indent="-3683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600" dirty="0">
                <a:solidFill>
                  <a:schemeClr val="tx2"/>
                </a:solidFill>
              </a:rPr>
              <a:t>Politica de contenção de demanda não era mais necessária</a:t>
            </a:r>
          </a:p>
          <a:p>
            <a:pPr marL="811213" lvl="1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</a:rPr>
              <a:t>Flexibiliza uso dos instrumentos de politica econômica para retomada do crescimento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074209" y="1028376"/>
            <a:ext cx="411779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2"/>
                </a:solidFill>
              </a:rPr>
              <a:t>66: crescimento forte mas pol. monetária apertada indicava queda em 67 (lembrar que ano foi salvo pelo agro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6C102AC-A852-4DB3-A3C2-1663242A2B84}"/>
              </a:ext>
            </a:extLst>
          </p:cNvPr>
          <p:cNvCxnSpPr>
            <a:cxnSpLocks/>
          </p:cNvCxnSpPr>
          <p:nvPr/>
        </p:nvCxnSpPr>
        <p:spPr>
          <a:xfrm>
            <a:off x="6096000" y="3943493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71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ítulo 1"/>
          <p:cNvSpPr>
            <a:spLocks noGrp="1"/>
          </p:cNvSpPr>
          <p:nvPr>
            <p:ph type="title" idx="4294967295"/>
          </p:nvPr>
        </p:nvSpPr>
        <p:spPr>
          <a:xfrm>
            <a:off x="162606" y="281325"/>
            <a:ext cx="11564937" cy="822325"/>
          </a:xfrm>
        </p:spPr>
        <p:txBody>
          <a:bodyPr vert="horz" wrap="square" lIns="68580" tIns="45720" rIns="6858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pt-BR" altLang="pt-BR" b="1" dirty="0">
                <a:solidFill>
                  <a:schemeClr val="tx2"/>
                </a:solidFill>
              </a:rPr>
              <a:t>O Plano Estratégico do Desenvolvimento (PED) 1968-1970</a:t>
            </a:r>
            <a:br>
              <a:rPr lang="pt-BR" altLang="pt-BR" b="1" dirty="0">
                <a:solidFill>
                  <a:schemeClr val="tx2"/>
                </a:solidFill>
              </a:rPr>
            </a:br>
            <a:r>
              <a:rPr lang="pt-BR" altLang="pt-BR" b="1" dirty="0">
                <a:solidFill>
                  <a:schemeClr val="tx2"/>
                </a:solidFill>
              </a:rPr>
              <a:t>e a Inflação de custos</a:t>
            </a:r>
          </a:p>
        </p:txBody>
      </p:sp>
      <p:sp>
        <p:nvSpPr>
          <p:cNvPr id="51203" name="Espaço Reservado para Conteúdo 2"/>
          <p:cNvSpPr>
            <a:spLocks noGrp="1"/>
          </p:cNvSpPr>
          <p:nvPr>
            <p:ph sz="quarter" idx="4294967295"/>
          </p:nvPr>
        </p:nvSpPr>
        <p:spPr>
          <a:xfrm>
            <a:off x="313531" y="1861976"/>
            <a:ext cx="11414012" cy="4996024"/>
          </a:xfrm>
        </p:spPr>
        <p:txBody>
          <a:bodyPr vert="horz" lIns="68580" tIns="45720" rIns="68580" bIns="45720" rtlCol="0">
            <a:normAutofit fontScale="92500"/>
          </a:bodyPr>
          <a:lstStyle/>
          <a:p>
            <a:pPr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pt-BR" altLang="pt-BR" sz="2800" dirty="0">
                <a:solidFill>
                  <a:schemeClr val="tx2"/>
                </a:solidFill>
                <a:latin typeface="+mj-lt"/>
              </a:rPr>
              <a:t>PED: insatisfação com crescimento anterior (legitimidade);</a:t>
            </a:r>
          </a:p>
          <a:p>
            <a:pPr marL="617537" lvl="1" indent="-3429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600" dirty="0">
                <a:solidFill>
                  <a:schemeClr val="tx2"/>
                </a:solidFill>
                <a:latin typeface="+mj-lt"/>
              </a:rPr>
              <a:t>Objetivos:  1º aceleração do desenvolvimento (com diversificação setorial e</a:t>
            </a:r>
          </a:p>
          <a:p>
            <a:pPr marL="274637" lvl="1" indent="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altLang="pt-BR" sz="2600" dirty="0">
                <a:solidFill>
                  <a:schemeClr val="tx2"/>
                </a:solidFill>
                <a:latin typeface="+mj-lt"/>
              </a:rPr>
              <a:t>	               2º  contenção da inflação</a:t>
            </a:r>
          </a:p>
          <a:p>
            <a:pPr marL="633413" indent="-368300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600" dirty="0">
                <a:solidFill>
                  <a:schemeClr val="tx2"/>
                </a:solidFill>
                <a:latin typeface="+mj-lt"/>
              </a:rPr>
              <a:t>Resta ataque ao componente de custos </a:t>
            </a:r>
          </a:p>
          <a:p>
            <a:pPr marL="811213" lvl="2" indent="-280988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  <a:latin typeface="+mj-lt"/>
              </a:rPr>
              <a:t>Custos Salariais</a:t>
            </a:r>
          </a:p>
          <a:p>
            <a:pPr marL="811213" lvl="2" indent="-280988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  <a:latin typeface="+mj-lt"/>
              </a:rPr>
              <a:t>Custos creditícios -&gt; Juros -&gt; problemas se tornaram reais (correção monetária e cambial)</a:t>
            </a:r>
          </a:p>
          <a:p>
            <a:pPr marL="811213" lvl="2" indent="-280988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  <a:latin typeface="+mj-lt"/>
              </a:rPr>
              <a:t>Fim da inflação corretiva</a:t>
            </a:r>
          </a:p>
          <a:p>
            <a:pPr marL="811213" lvl="1" indent="-280988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solidFill>
                  <a:schemeClr val="tx2"/>
                </a:solidFill>
                <a:latin typeface="+mj-lt"/>
              </a:rPr>
              <a:t>Política de controle de preços:</a:t>
            </a:r>
          </a:p>
          <a:p>
            <a:pPr marL="1076325" lvl="2" indent="-354013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pt-BR" sz="2400" dirty="0">
                <a:solidFill>
                  <a:schemeClr val="tx2"/>
                </a:solidFill>
                <a:latin typeface="+mj-lt"/>
              </a:rPr>
              <a:t>CIP - Conselho Interministerial de Preços (68) – controle de reajuste, tabelas de preços.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661069" y="784757"/>
            <a:ext cx="306647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/>
                </a:solidFill>
              </a:rPr>
              <a:t>66: crescimento forte mas pol. monetária apertada indicava queda em 67 (lembrar que ano foi salvo pelo agro</a:t>
            </a:r>
          </a:p>
        </p:txBody>
      </p:sp>
    </p:spTree>
    <p:extLst>
      <p:ext uri="{BB962C8B-B14F-4D97-AF65-F5344CB8AC3E}">
        <p14:creationId xmlns:p14="http://schemas.microsoft.com/office/powerpoint/2010/main" val="2968611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0" y="1271588"/>
            <a:ext cx="711200" cy="2444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403D06-6487-4745-A3B0-75E25FBFF6E9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/>
              <a:ea typeface="+mn-ea"/>
              <a:cs typeface="+mn-cs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22355" y="157018"/>
            <a:ext cx="7263246" cy="738909"/>
          </a:xfrm>
          <a:solidFill>
            <a:schemeClr val="bg1"/>
          </a:solidFill>
        </p:spPr>
        <p:txBody>
          <a:bodyPr lIns="91440" rIns="91440" anchor="ctr"/>
          <a:lstStyle/>
          <a:p>
            <a:pPr eaLnBrk="1" hangingPunct="1">
              <a:defRPr/>
            </a:pPr>
            <a:endParaRPr lang="pt-BR" sz="3600" dirty="0"/>
          </a:p>
        </p:txBody>
      </p:sp>
      <p:graphicFrame>
        <p:nvGraphicFramePr>
          <p:cNvPr id="14643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53975" y="1757363"/>
          <a:ext cx="12084050" cy="458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Gráfico" r:id="rId4" imgW="6791139" imgH="3533659" progId="Excel.Sheet.8">
                  <p:embed followColorScheme="textAndBackground"/>
                </p:oleObj>
              </mc:Choice>
              <mc:Fallback>
                <p:oleObj name="Gráfico" r:id="rId4" imgW="6791139" imgH="3533659" progId="Excel.Sheet.8">
                  <p:embed followColorScheme="textAndBackground"/>
                  <p:pic>
                    <p:nvPicPr>
                      <p:cNvPr id="1464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1757363"/>
                        <a:ext cx="12084050" cy="458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ângulo 1"/>
          <p:cNvSpPr/>
          <p:nvPr/>
        </p:nvSpPr>
        <p:spPr>
          <a:xfrm>
            <a:off x="-18472" y="1360202"/>
            <a:ext cx="3121891" cy="43304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67 queda (era 40) : fim da inflação corretiva, ainda aperto de liquidez  (no 1º semestre), boa safra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68 – minidesvalorização, crescimento e alívio da política salarial impede queda, início controle de preços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69/70 – problemas  agrícolas, esforço para conter excessos monetários e fiscais, títulos não só financiam déficit mas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tb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enxugam moeda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186D77-54D2-4370-AEA8-69641320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89818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eaLnBrk="1" hangingPunct="1"/>
            <a:r>
              <a:rPr lang="pt-BR" altLang="pt-BR" sz="2800" b="1" dirty="0">
                <a:latin typeface="Agency FB" panose="020B0503020202020204" pitchFamily="34" charset="0"/>
              </a:rPr>
              <a:t>A INFLAÇÃO NO MILAGRE </a:t>
            </a:r>
            <a:endParaRPr lang="pt-BR" altLang="pt-BR" sz="2000" dirty="0"/>
          </a:p>
        </p:txBody>
      </p:sp>
      <p:sp>
        <p:nvSpPr>
          <p:cNvPr id="4" name="Retângulo 3"/>
          <p:cNvSpPr/>
          <p:nvPr/>
        </p:nvSpPr>
        <p:spPr>
          <a:xfrm>
            <a:off x="5920509" y="895927"/>
            <a:ext cx="6217516" cy="181588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71 – controles começam a ser mais importantes - divergência nos índices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72 – recuo no ano apesar de não existência de capacidade ociosa e existir expansão monetária/ creditícia, há forte uso do CIP, com repercussões sobre rentabilidade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73 – índices refletem preços tabelados (mesmo sendo desrespeitados – mercados paralelo)</a:t>
            </a:r>
          </a:p>
        </p:txBody>
      </p:sp>
    </p:spTree>
    <p:extLst>
      <p:ext uri="{BB962C8B-B14F-4D97-AF65-F5344CB8AC3E}">
        <p14:creationId xmlns:p14="http://schemas.microsoft.com/office/powerpoint/2010/main" val="2148166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812B42-2C90-42C7-B95E-175AA398147B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39302A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39302A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2079" y="2174127"/>
            <a:ext cx="447963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914400" rtl="0" eaLnBrk="1" fontAlgn="base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14843">
                    <a:lumMod val="50000"/>
                  </a:srgbClr>
                </a:solidFill>
                <a:effectLst/>
                <a:uLnTx/>
                <a:uFillTx/>
                <a:latin typeface="Arial"/>
              </a:rPr>
              <a:t>Financiamento às exportações</a:t>
            </a:r>
          </a:p>
          <a:p>
            <a:pPr marL="228600" marR="0" lvl="1" indent="-228600" algn="l" defTabSz="914400" rtl="0" eaLnBrk="1" fontAlgn="base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14843">
                    <a:lumMod val="50000"/>
                  </a:srgbClr>
                </a:solidFill>
                <a:effectLst/>
                <a:uLnTx/>
                <a:uFillTx/>
                <a:latin typeface="Arial"/>
              </a:rPr>
              <a:t>Incentivos fiscais e creditícios, isenções tributárias</a:t>
            </a:r>
          </a:p>
          <a:p>
            <a:pPr marL="228600" marR="0" lvl="1" indent="-228600" algn="l" defTabSz="914400" rtl="0" eaLnBrk="1" fontAlgn="base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14843">
                    <a:lumMod val="50000"/>
                  </a:srgbClr>
                </a:solidFill>
                <a:effectLst/>
                <a:uLnTx/>
                <a:uFillTx/>
                <a:latin typeface="Arial"/>
              </a:rPr>
              <a:t>Minidesvalorizações: </a:t>
            </a:r>
          </a:p>
          <a:p>
            <a:pPr marL="176213" marR="0" lvl="1" algn="l" defTabSz="914400" rtl="0" eaLnBrk="1" fontAlgn="base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14843">
                    <a:lumMod val="50000"/>
                  </a:srgbClr>
                </a:solidFill>
                <a:effectLst/>
                <a:uLnTx/>
                <a:uFillTx/>
                <a:latin typeface="Arial"/>
              </a:rPr>
              <a:t>mantém cambio real relativamente constante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74C8DB-E2F5-4E50-AAFA-BD53D6216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7" y="263115"/>
            <a:ext cx="9979025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514843">
                    <a:lumMod val="5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 Politica externa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B75174-C49C-4002-ADE2-23B13627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071" y="1524256"/>
            <a:ext cx="8150942" cy="48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88446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05A4E0-E35E-49F0-9109-23E1BAFF6F86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84B82D3-0DBF-4410-9092-BBA95AFD2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6629" y="363246"/>
            <a:ext cx="8822864" cy="5873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pt-BR" sz="4000" b="1" kern="0" dirty="0">
                <a:solidFill>
                  <a:srgbClr val="514843">
                    <a:lumMod val="50000"/>
                  </a:srgbClr>
                </a:solidFill>
                <a:latin typeface="Arial"/>
              </a:rPr>
              <a:t>O elevado endividamento externo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0139C1B-6BAE-4C64-B194-BC9DD3BB07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2135" y="1415845"/>
            <a:ext cx="10549804" cy="5305630"/>
          </a:xfrm>
        </p:spPr>
        <p:txBody>
          <a:bodyPr>
            <a:normAutofit fontScale="85000" lnSpcReduction="10000"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  <a:defRPr/>
            </a:pPr>
            <a:r>
              <a:rPr lang="pt-BR" sz="2800" b="1" dirty="0"/>
              <a:t> Assistiu-se neste período à forte onda de endividamento externo.</a:t>
            </a:r>
          </a:p>
          <a:p>
            <a:pPr marL="708660" lvl="1" indent="-3429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400" dirty="0"/>
              <a:t>A dívida externa cresceu em torno de US$ 9 bilhões</a:t>
            </a:r>
          </a:p>
          <a:p>
            <a:pPr marL="708660" lvl="1" indent="-3429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sz="2400" dirty="0"/>
              <a:t>Sobre endividamento externo (recursos acima do necessário para fechar o BP) -&gt; Aumento de reservas</a:t>
            </a:r>
            <a:endParaRPr lang="pt-BR" sz="2100" dirty="0"/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  <a:defRPr/>
            </a:pPr>
            <a:r>
              <a:rPr lang="pt-BR" sz="2800" b="1" dirty="0"/>
              <a:t> Estímulo ao endividamento externo brasileiro: </a:t>
            </a:r>
            <a:endParaRPr lang="pt-BR" sz="2200" dirty="0">
              <a:sym typeface="Wingdings" pitchFamily="2" charset="2"/>
            </a:endParaRPr>
          </a:p>
          <a:p>
            <a:pPr marL="640080" lvl="1" indent="-27432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à"/>
              <a:defRPr/>
            </a:pPr>
            <a:r>
              <a:rPr lang="pt-BR" sz="2400" dirty="0"/>
              <a:t> Elevada demanda por crédito,</a:t>
            </a:r>
          </a:p>
          <a:p>
            <a:pPr marL="640080" lvl="1" indent="-27432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à"/>
              <a:defRPr/>
            </a:pPr>
            <a:r>
              <a:rPr lang="pt-BR" sz="2400" dirty="0"/>
              <a:t> taxas de juros internas elevadas (reforma de 64/66), </a:t>
            </a:r>
          </a:p>
          <a:p>
            <a:pPr marL="640080" lvl="1" indent="-27432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à"/>
              <a:defRPr/>
            </a:pPr>
            <a:r>
              <a:rPr lang="pt-BR" sz="2400" dirty="0"/>
              <a:t> grande liquidez no sistema financeiro internacional (euromercado) -&gt; baixa taxa de juros externas</a:t>
            </a:r>
          </a:p>
          <a:p>
            <a:pPr marL="640080" lvl="1" indent="-27432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à"/>
              <a:defRPr/>
            </a:pPr>
            <a:r>
              <a:rPr lang="pt-BR" sz="2400" dirty="0"/>
              <a:t> ausência de mecanismos de financiamento de longo prazo na economia brasileira, exceto as linhas oficiais.</a:t>
            </a:r>
            <a:endParaRPr lang="pt-BR" sz="2400" b="1" dirty="0"/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  <a:defRPr/>
            </a:pPr>
            <a:r>
              <a:rPr lang="pt-BR" sz="2800" b="1" dirty="0"/>
              <a:t> Principais tomadores de recursos externos:</a:t>
            </a:r>
            <a:endParaRPr lang="pt-BR" sz="2800" dirty="0"/>
          </a:p>
          <a:p>
            <a:pPr marL="708660" lvl="1" indent="-3429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400" dirty="0"/>
              <a:t>Setor privado</a:t>
            </a:r>
          </a:p>
        </p:txBody>
      </p:sp>
    </p:spTree>
    <p:extLst>
      <p:ext uri="{BB962C8B-B14F-4D97-AF65-F5344CB8AC3E}">
        <p14:creationId xmlns:p14="http://schemas.microsoft.com/office/powerpoint/2010/main" val="334670171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CE0C56-AF7E-4163-A0DC-A7BCAC28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733617"/>
            <a:ext cx="10022903" cy="489578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A029617-DF2C-4AE7-BD8C-0E978FAEC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97113"/>
            <a:ext cx="10958513" cy="1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DÍVIDA EXTERNA</a:t>
            </a: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55A5048-F644-4BB3-BD5D-624E8F07ACE4}"/>
              </a:ext>
            </a:extLst>
          </p:cNvPr>
          <p:cNvCxnSpPr>
            <a:cxnSpLocks/>
          </p:cNvCxnSpPr>
          <p:nvPr/>
        </p:nvCxnSpPr>
        <p:spPr>
          <a:xfrm>
            <a:off x="6324337" y="3823289"/>
            <a:ext cx="0" cy="221225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22851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1EAF6D-9F5C-41A1-8F05-0A9029DD842B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pt-BR" altLang="pt-BR" sz="5400" b="1">
                <a:latin typeface="Agency FB" panose="020B0503020202020204" pitchFamily="34" charset="0"/>
              </a:rPr>
              <a:t>DÍVIDA EXTERNA</a:t>
            </a:r>
            <a:r>
              <a:rPr lang="pt-BR" altLang="pt-BR"/>
              <a:t> </a:t>
            </a:r>
          </a:p>
        </p:txBody>
      </p:sp>
      <p:graphicFrame>
        <p:nvGraphicFramePr>
          <p:cNvPr id="3789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525589" y="1704975"/>
          <a:ext cx="9140825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Gráfico" r:id="rId4" imgW="6486663" imgH="3352863" progId="Excel.Sheet.8">
                  <p:embed followColorScheme="textAndBackground"/>
                </p:oleObj>
              </mc:Choice>
              <mc:Fallback>
                <p:oleObj name="Gráfico" r:id="rId4" imgW="6486663" imgH="3352863" progId="Excel.Sheet.8">
                  <p:embed followColorScheme="textAndBackground"/>
                  <p:pic>
                    <p:nvPicPr>
                      <p:cNvPr id="378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9" y="1704975"/>
                        <a:ext cx="9140825" cy="459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44700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1EAF6D-9F5C-41A1-8F05-0A9029DD842B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>
          <a:xfrm>
            <a:off x="1268362" y="228118"/>
            <a:ext cx="9316781" cy="990600"/>
          </a:xfrm>
        </p:spPr>
        <p:txBody>
          <a:bodyPr/>
          <a:lstStyle/>
          <a:p>
            <a:pPr eaLnBrk="1" hangingPunct="1"/>
            <a:r>
              <a:rPr lang="pt-BR" altLang="pt-BR" sz="5400" b="1" dirty="0">
                <a:latin typeface="Agency FB" panose="020B0503020202020204" pitchFamily="34" charset="0"/>
              </a:rPr>
              <a:t>O ENDIVIDAMENTO EXTERNO BRASILEIRO</a:t>
            </a:r>
            <a:endParaRPr lang="pt-BR" alt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CE3F26-8829-4D41-9189-155940AA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CFDC1-B19F-4FD4-9EC0-1F7CDE6B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030" y="1327826"/>
            <a:ext cx="8269288" cy="545513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1CDC562-3ACA-4041-B112-86F32F93B651}"/>
              </a:ext>
            </a:extLst>
          </p:cNvPr>
          <p:cNvSpPr/>
          <p:nvPr/>
        </p:nvSpPr>
        <p:spPr>
          <a:xfrm rot="19696807">
            <a:off x="-51926" y="1497161"/>
            <a:ext cx="2728451" cy="1312607"/>
          </a:xfrm>
          <a:prstGeom prst="cloudCallout">
            <a:avLst>
              <a:gd name="adj1" fmla="val 22078"/>
              <a:gd name="adj2" fmla="val 175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2"/>
                </a:solidFill>
              </a:rPr>
              <a:t>Estatização da Dívida Externa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0998975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0" y="1271588"/>
            <a:ext cx="711200" cy="2444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A95F06-EA6A-4C7E-95BF-11716F46BC90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/>
              <a:ea typeface="+mn-ea"/>
              <a:cs typeface="+mn-cs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4963" y="260350"/>
            <a:ext cx="11425237" cy="1143000"/>
          </a:xfrm>
        </p:spPr>
        <p:txBody>
          <a:bodyPr lIns="91440" rIns="91440" anchor="ctr"/>
          <a:lstStyle/>
          <a:p>
            <a:pPr algn="ctr" eaLnBrk="1" hangingPunct="1">
              <a:lnSpc>
                <a:spcPct val="80000"/>
              </a:lnSpc>
            </a:pPr>
            <a:r>
              <a:rPr altLang="pt-BR" sz="3600" dirty="0"/>
              <a:t>Participação do Setor Público na Economia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55600" y="1321314"/>
            <a:ext cx="11644601" cy="55484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54013" indent="-3540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altLang="pt-BR" sz="3100" dirty="0"/>
              <a:t>Elevada participação do Setor Público na economia</a:t>
            </a:r>
          </a:p>
          <a:p>
            <a:pPr marL="354013" indent="-3540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altLang="pt-BR" sz="700" dirty="0"/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2800" dirty="0"/>
              <a:t>Financiamento: Autofinanciamento (preços e tarifas) + financiamento no BNDE e exterior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2800" dirty="0"/>
              <a:t>Estado: responsável por grande parte das decisões de investimento: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800" dirty="0"/>
              <a:t>Mesmo que investimento privado tenha crescido mais (60%), os </a:t>
            </a:r>
            <a:r>
              <a:rPr altLang="pt-BR" sz="2800" dirty="0"/>
              <a:t>investimentos da administração pública e empresas estatais cresceram (40%) </a:t>
            </a:r>
          </a:p>
          <a:p>
            <a:pPr marL="457200" lvl="1" indent="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altLang="pt-BR" sz="800" dirty="0"/>
          </a:p>
          <a:p>
            <a:pPr marL="1076325" lvl="2" indent="-2524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Euphemia" panose="020B0503040102020104" pitchFamily="34" charset="0"/>
              <a:buChar char="ᗚ"/>
            </a:pPr>
            <a:r>
              <a:rPr lang="pt-BR" sz="2600" dirty="0"/>
              <a:t>Estatais: Energia elétrica, petróleo e petroquímico, telecomunicações, aço, mineração e ferrovias</a:t>
            </a:r>
          </a:p>
          <a:p>
            <a:pPr marL="1076325" lvl="2" indent="-2524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Euphemia" panose="020B0503040102020104" pitchFamily="34" charset="0"/>
              <a:buChar char="ᗚ"/>
            </a:pPr>
            <a:r>
              <a:rPr altLang="pt-BR" sz="2600" dirty="0"/>
              <a:t>Existe questão da complementariedade dos investimentos (inves</a:t>
            </a:r>
            <a:r>
              <a:rPr lang="pt-BR" altLang="pt-BR" sz="2600" dirty="0"/>
              <a:t>t</a:t>
            </a:r>
            <a:r>
              <a:rPr altLang="pt-BR" sz="2600" dirty="0"/>
              <a:t>imento publico, puxa ou induz o privado)</a:t>
            </a:r>
          </a:p>
          <a:p>
            <a:pPr marL="722313" lvl="1" indent="-27940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800" dirty="0"/>
              <a:t>Financiamento do Investimento privado: </a:t>
            </a:r>
          </a:p>
          <a:p>
            <a:pPr marL="442913" lvl="1" indent="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700" dirty="0"/>
          </a:p>
          <a:p>
            <a:pPr marL="1076325" lvl="2" indent="-2524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Euphemia" panose="020B0503040102020104" pitchFamily="34" charset="0"/>
              <a:buChar char="ᗚ"/>
            </a:pPr>
            <a:r>
              <a:rPr lang="pt-BR" altLang="pt-BR" sz="2600" dirty="0"/>
              <a:t>Incentivos fiscais </a:t>
            </a:r>
          </a:p>
          <a:p>
            <a:pPr marL="1076325" lvl="2" indent="-2524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Euphemia" panose="020B0503040102020104" pitchFamily="34" charset="0"/>
              <a:buChar char="ᗚ"/>
            </a:pPr>
            <a:r>
              <a:rPr altLang="pt-BR" sz="2600" dirty="0"/>
              <a:t>Longo prazo os empréstimos privados ficavam sore o dom</a:t>
            </a:r>
            <a:r>
              <a:rPr lang="pt-BR" altLang="pt-BR" sz="2600" dirty="0"/>
              <a:t>í</a:t>
            </a:r>
            <a:r>
              <a:rPr altLang="pt-BR" sz="2600" dirty="0"/>
              <a:t>nio do Estado e exterior </a:t>
            </a:r>
          </a:p>
          <a:p>
            <a:pPr marL="823912" lvl="2" indent="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sz="700" dirty="0"/>
          </a:p>
          <a:p>
            <a:pPr marL="354013" indent="-3540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pt-BR" sz="3100" dirty="0"/>
              <a:t>Controle dos principais preços da economia </a:t>
            </a:r>
          </a:p>
          <a:p>
            <a:pPr marL="639763" lvl="1" indent="-27305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800" dirty="0"/>
              <a:t>câmbio, salário, juros, tarifas e uma política de preços administrados (CIP)</a:t>
            </a:r>
          </a:p>
        </p:txBody>
      </p:sp>
    </p:spTree>
    <p:extLst>
      <p:ext uri="{BB962C8B-B14F-4D97-AF65-F5344CB8AC3E}">
        <p14:creationId xmlns:p14="http://schemas.microsoft.com/office/powerpoint/2010/main" val="8009183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/>
          </p:cNvSpPr>
          <p:nvPr>
            <p:ph type="title" idx="4294967295"/>
          </p:nvPr>
        </p:nvSpPr>
        <p:spPr/>
        <p:txBody>
          <a:bodyPr lIns="91440" rIns="91440" anchor="ctr"/>
          <a:lstStyle/>
          <a:p>
            <a:pPr algn="ctr"/>
            <a:r>
              <a:rPr lang="pt-BR" dirty="0"/>
              <a:t>Brasil: Inflação (1973 – 1985) </a:t>
            </a:r>
            <a:r>
              <a:rPr lang="pt-BR" sz="1900" dirty="0"/>
              <a:t>Taxas anuais (%)</a:t>
            </a:r>
          </a:p>
        </p:txBody>
      </p:sp>
      <p:graphicFrame>
        <p:nvGraphicFramePr>
          <p:cNvPr id="387075" name="Object 3"/>
          <p:cNvGraphicFramePr>
            <a:graphicFrameLocks noGrp="1" noChangeAspect="1"/>
          </p:cNvGraphicFramePr>
          <p:nvPr>
            <p:ph type="chart" idx="4294967295"/>
          </p:nvPr>
        </p:nvGraphicFramePr>
        <p:xfrm>
          <a:off x="1117600" y="1774825"/>
          <a:ext cx="9704388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Gráfico" r:id="rId4" imgW="8001101" imgH="4267074" progId="MSGraph.Chart.8">
                  <p:embed followColorScheme="full"/>
                </p:oleObj>
              </mc:Choice>
              <mc:Fallback>
                <p:oleObj name="Gráfico" r:id="rId4" imgW="8001101" imgH="4267074" progId="MSGraph.Chart.8">
                  <p:embed followColorScheme="full"/>
                  <p:pic>
                    <p:nvPicPr>
                      <p:cNvPr id="387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1774825"/>
                        <a:ext cx="9704388" cy="430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76" name="Line 4"/>
          <p:cNvSpPr>
            <a:spLocks noChangeShapeType="1"/>
          </p:cNvSpPr>
          <p:nvPr/>
        </p:nvSpPr>
        <p:spPr bwMode="auto">
          <a:xfrm flipV="1">
            <a:off x="2927350" y="4941888"/>
            <a:ext cx="278606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77" name="Line 5"/>
          <p:cNvSpPr>
            <a:spLocks noChangeShapeType="1"/>
          </p:cNvSpPr>
          <p:nvPr/>
        </p:nvSpPr>
        <p:spPr bwMode="auto">
          <a:xfrm>
            <a:off x="6769100" y="4076700"/>
            <a:ext cx="163195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78" name="Line 6"/>
          <p:cNvSpPr>
            <a:spLocks noChangeShapeType="1"/>
          </p:cNvSpPr>
          <p:nvPr/>
        </p:nvSpPr>
        <p:spPr bwMode="auto">
          <a:xfrm>
            <a:off x="8783638" y="2492375"/>
            <a:ext cx="163195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79" name="Text Box 7"/>
          <p:cNvSpPr txBox="1">
            <a:spLocks noChangeArrowheads="1"/>
          </p:cNvSpPr>
          <p:nvPr/>
        </p:nvSpPr>
        <p:spPr bwMode="auto">
          <a:xfrm>
            <a:off x="3024188" y="2636838"/>
            <a:ext cx="2398712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99FF66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Tendências </a:t>
            </a:r>
          </a:p>
        </p:txBody>
      </p:sp>
      <p:sp>
        <p:nvSpPr>
          <p:cNvPr id="387080" name="Line 8"/>
          <p:cNvSpPr>
            <a:spLocks noChangeShapeType="1"/>
          </p:cNvSpPr>
          <p:nvPr/>
        </p:nvSpPr>
        <p:spPr bwMode="auto">
          <a:xfrm>
            <a:off x="4078288" y="2997200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81" name="Line 9"/>
          <p:cNvSpPr>
            <a:spLocks noChangeShapeType="1"/>
          </p:cNvSpPr>
          <p:nvPr/>
        </p:nvSpPr>
        <p:spPr bwMode="auto">
          <a:xfrm>
            <a:off x="5135563" y="2997200"/>
            <a:ext cx="2497137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82" name="Text Box 10"/>
          <p:cNvSpPr txBox="1">
            <a:spLocks noChangeArrowheads="1"/>
          </p:cNvSpPr>
          <p:nvPr/>
        </p:nvSpPr>
        <p:spPr bwMode="auto">
          <a:xfrm>
            <a:off x="4464050" y="3500438"/>
            <a:ext cx="1631950" cy="376237"/>
          </a:xfrm>
          <a:prstGeom prst="rect">
            <a:avLst/>
          </a:prstGeom>
          <a:solidFill>
            <a:srgbClr val="66FF33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6D7D66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Choques</a:t>
            </a:r>
          </a:p>
        </p:txBody>
      </p:sp>
      <p:sp>
        <p:nvSpPr>
          <p:cNvPr id="387083" name="Line 11"/>
          <p:cNvSpPr>
            <a:spLocks noChangeShapeType="1"/>
          </p:cNvSpPr>
          <p:nvPr/>
        </p:nvSpPr>
        <p:spPr bwMode="auto">
          <a:xfrm flipV="1">
            <a:off x="5713413" y="4076700"/>
            <a:ext cx="1055687" cy="865188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84" name="Line 12"/>
          <p:cNvSpPr>
            <a:spLocks noChangeShapeType="1"/>
          </p:cNvSpPr>
          <p:nvPr/>
        </p:nvSpPr>
        <p:spPr bwMode="auto">
          <a:xfrm flipV="1">
            <a:off x="8401050" y="2492375"/>
            <a:ext cx="382588" cy="1584325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85" name="Line 13"/>
          <p:cNvSpPr>
            <a:spLocks noChangeShapeType="1"/>
          </p:cNvSpPr>
          <p:nvPr/>
        </p:nvSpPr>
        <p:spPr bwMode="auto">
          <a:xfrm>
            <a:off x="5808663" y="3860800"/>
            <a:ext cx="574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86" name="Line 14"/>
          <p:cNvSpPr>
            <a:spLocks noChangeShapeType="1"/>
          </p:cNvSpPr>
          <p:nvPr/>
        </p:nvSpPr>
        <p:spPr bwMode="auto">
          <a:xfrm flipV="1">
            <a:off x="6096000" y="3500438"/>
            <a:ext cx="240030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7087" name="Freeform 15"/>
          <p:cNvSpPr>
            <a:spLocks/>
          </p:cNvSpPr>
          <p:nvPr/>
        </p:nvSpPr>
        <p:spPr bwMode="auto">
          <a:xfrm>
            <a:off x="4559300" y="2133600"/>
            <a:ext cx="4513263" cy="468313"/>
          </a:xfrm>
          <a:custGeom>
            <a:avLst/>
            <a:gdLst>
              <a:gd name="T0" fmla="*/ 0 w 2132"/>
              <a:gd name="T1" fmla="*/ 743447572 h 295"/>
              <a:gd name="T2" fmla="*/ 2147483647 w 2132"/>
              <a:gd name="T3" fmla="*/ 57964450 h 295"/>
              <a:gd name="T4" fmla="*/ 2147483647 w 2132"/>
              <a:gd name="T5" fmla="*/ 400705999 h 295"/>
              <a:gd name="T6" fmla="*/ 0 60000 65536"/>
              <a:gd name="T7" fmla="*/ 0 60000 65536"/>
              <a:gd name="T8" fmla="*/ 0 60000 65536"/>
              <a:gd name="T9" fmla="*/ 0 w 2132"/>
              <a:gd name="T10" fmla="*/ 0 h 295"/>
              <a:gd name="T11" fmla="*/ 2132 w 2132"/>
              <a:gd name="T12" fmla="*/ 295 h 2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2" h="295">
                <a:moveTo>
                  <a:pt x="0" y="295"/>
                </a:moveTo>
                <a:cubicBezTo>
                  <a:pt x="662" y="170"/>
                  <a:pt x="1324" y="46"/>
                  <a:pt x="1679" y="23"/>
                </a:cubicBezTo>
                <a:cubicBezTo>
                  <a:pt x="2034" y="0"/>
                  <a:pt x="2057" y="136"/>
                  <a:pt x="2132" y="1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6948B6A-42B7-41AB-8D95-566143233C81}"/>
              </a:ext>
            </a:extLst>
          </p:cNvPr>
          <p:cNvSpPr txBox="1">
            <a:spLocks/>
          </p:cNvSpPr>
          <p:nvPr/>
        </p:nvSpPr>
        <p:spPr bwMode="auto">
          <a:xfrm>
            <a:off x="-912019" y="746124"/>
            <a:ext cx="998061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kern="0" dirty="0"/>
              <a:t>Consequência da inércia!</a:t>
            </a:r>
            <a:endParaRPr lang="pt-BR" sz="1900" kern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8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870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8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87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870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87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87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7075" grpId="0"/>
      <p:bldP spid="387076" grpId="0" animBg="1"/>
      <p:bldP spid="387077" grpId="0" animBg="1"/>
      <p:bldP spid="387078" grpId="0" animBg="1"/>
      <p:bldP spid="387079" grpId="0" animBg="1"/>
      <p:bldP spid="387080" grpId="0" animBg="1"/>
      <p:bldP spid="387081" grpId="0" animBg="1"/>
      <p:bldP spid="387082" grpId="0" animBg="1"/>
      <p:bldP spid="387083" grpId="0" animBg="1"/>
      <p:bldP spid="387084" grpId="0" animBg="1"/>
      <p:bldP spid="387085" grpId="0" animBg="1"/>
      <p:bldP spid="387086" grpId="0" animBg="1"/>
      <p:bldP spid="38708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>
            <a:extLst>
              <a:ext uri="{FF2B5EF4-FFF2-40B4-BE49-F238E27FC236}">
                <a16:creationId xmlns:a16="http://schemas.microsoft.com/office/drawing/2014/main" id="{B8CDEFFE-1093-45AB-A0CC-14E92E3AA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664" y="2800094"/>
            <a:ext cx="6404264" cy="2219691"/>
          </a:xfrm>
        </p:spPr>
        <p:txBody>
          <a:bodyPr/>
          <a:lstStyle/>
          <a:p>
            <a:r>
              <a:rPr altLang="pt-BR" sz="4800" b="1" dirty="0">
                <a:solidFill>
                  <a:schemeClr val="tx2"/>
                </a:solidFill>
              </a:rPr>
              <a:t>A modernização agr</a:t>
            </a:r>
            <a:r>
              <a:rPr lang="pt-BR" altLang="pt-BR" sz="4800" b="1" dirty="0">
                <a:solidFill>
                  <a:schemeClr val="tx2"/>
                </a:solidFill>
              </a:rPr>
              <a:t>í</a:t>
            </a:r>
            <a:r>
              <a:rPr altLang="pt-BR" sz="4800" b="1" dirty="0">
                <a:solidFill>
                  <a:schemeClr val="tx2"/>
                </a:solidFill>
              </a:rPr>
              <a:t>cola no Brasil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284" y="2386729"/>
            <a:ext cx="2934599" cy="4337514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522CCA96-B8AD-491F-9981-C81C931F5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4316" b="25857"/>
          <a:stretch/>
        </p:blipFill>
        <p:spPr bwMode="auto">
          <a:xfrm>
            <a:off x="145159" y="193828"/>
            <a:ext cx="4277033" cy="300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99C652-FB60-4BB7-88C8-44F247386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4" y="3444116"/>
            <a:ext cx="6686550" cy="3200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7D3875-6ABC-4490-B0C7-5213585CD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2228499"/>
            <a:ext cx="2466975" cy="1847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678475-3C31-42A5-8776-C0E952AE8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204" y="446888"/>
            <a:ext cx="2619375" cy="1752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8925A1-A3EA-4249-9498-476AA8E96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41" y="2800094"/>
            <a:ext cx="2857500" cy="1600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018A02D-918B-4F73-8F1D-69D05C0B74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7" t="18176" r="9509" b="18638"/>
          <a:stretch/>
        </p:blipFill>
        <p:spPr>
          <a:xfrm>
            <a:off x="208421" y="229060"/>
            <a:ext cx="4277034" cy="163348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21F4CE-27BA-4754-9698-1D8C9B13F0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18" y="3893425"/>
            <a:ext cx="5779194" cy="29347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A29F34-84CA-44EC-A4BC-37988C6483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49" y="213484"/>
            <a:ext cx="3238500" cy="14097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BAD1B0C-6A19-4313-8D0C-303D85EDBE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42" y="154239"/>
            <a:ext cx="3657600" cy="20574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13BF4A2-BAF1-49CD-A28C-90F98E4DE2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43" y="156315"/>
            <a:ext cx="7153111" cy="367532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5017C72-E5C7-492E-9069-0424C636B4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88" y="2167623"/>
            <a:ext cx="3177095" cy="42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077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0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957AF37-8529-478C-921C-CC13536193EF}"/>
              </a:ext>
            </a:extLst>
          </p:cNvPr>
          <p:cNvCxnSpPr>
            <a:cxnSpLocks/>
          </p:cNvCxnSpPr>
          <p:nvPr/>
        </p:nvCxnSpPr>
        <p:spPr>
          <a:xfrm flipH="1">
            <a:off x="11511116" y="850491"/>
            <a:ext cx="405581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34" name="Espaço Reservado para Número de Slide 5"/>
          <p:cNvSpPr txBox="1">
            <a:spLocks noGrp="1"/>
          </p:cNvSpPr>
          <p:nvPr/>
        </p:nvSpPr>
        <p:spPr>
          <a:xfrm>
            <a:off x="0" y="1271588"/>
            <a:ext cx="711200" cy="2444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8BF08-150D-474F-966A-74CA51B6F270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/>
              <a:ea typeface="+mn-ea"/>
              <a:cs typeface="+mn-cs"/>
            </a:endParaRPr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7550" y="391192"/>
            <a:ext cx="9513888" cy="650875"/>
          </a:xfrm>
        </p:spPr>
        <p:txBody>
          <a:bodyPr lIns="91440" rIns="91440" anchor="ctr"/>
          <a:lstStyle/>
          <a:p>
            <a:pPr eaLnBrk="1" hangingPunct="1"/>
            <a:r>
              <a:rPr altLang="pt-BR" sz="3200" b="1" dirty="0"/>
              <a:t>A Modernização</a:t>
            </a:r>
            <a:r>
              <a:rPr lang="pt-BR" altLang="pt-BR" sz="3200" b="1" dirty="0"/>
              <a:t> Agrícola</a:t>
            </a:r>
            <a:endParaRPr altLang="pt-BR" sz="3200" dirty="0"/>
          </a:p>
        </p:txBody>
      </p:sp>
      <p:sp>
        <p:nvSpPr>
          <p:cNvPr id="15053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11200" y="1376363"/>
            <a:ext cx="10790238" cy="5363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Autofit/>
          </a:bodyPr>
          <a:lstStyle/>
          <a:p>
            <a:pPr marL="442913" indent="-4429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altLang="pt-BR" sz="2200" dirty="0"/>
              <a:t>Após o movimento militar de 1964, buscou-se promover a </a:t>
            </a:r>
            <a:r>
              <a:rPr altLang="pt-BR" sz="2200" b="1" u="sng" dirty="0"/>
              <a:t>modernização agrícola</a:t>
            </a:r>
            <a:r>
              <a:rPr altLang="pt-BR" sz="2200" dirty="0"/>
              <a:t> do país, com o </a:t>
            </a:r>
            <a:r>
              <a:rPr altLang="pt-BR" sz="2200" b="1" u="sng" dirty="0"/>
              <a:t>crescimento da produtividade do setor</a:t>
            </a:r>
            <a:r>
              <a:rPr altLang="pt-BR" sz="2200" b="1" dirty="0"/>
              <a:t>.</a:t>
            </a:r>
          </a:p>
          <a:p>
            <a:pPr marL="442913" indent="-442913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pt-BR" altLang="pt-BR" sz="2200" dirty="0"/>
              <a:t>Criação do </a:t>
            </a:r>
            <a:r>
              <a:rPr altLang="pt-BR" sz="2200" dirty="0"/>
              <a:t>arcabouço institucional:</a:t>
            </a:r>
          </a:p>
          <a:p>
            <a:pPr marL="633413" lvl="1" indent="-36830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AutoNum type="romanLcPeriod"/>
            </a:pPr>
            <a:r>
              <a:rPr altLang="pt-BR" sz="2000" dirty="0"/>
              <a:t>o Sistema Nacional de Crédito Rural (SNCR): busca propiciar aos agricultores linhas de crédito acessíveis e baratas.</a:t>
            </a:r>
          </a:p>
          <a:p>
            <a:pPr marL="633413" lvl="1" indent="-36830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AutoNum type="romanLcPeriod"/>
            </a:pPr>
            <a:r>
              <a:rPr altLang="pt-BR" sz="2000" dirty="0"/>
              <a:t>as políticas de garantias de preços mínimos (PGPM): </a:t>
            </a:r>
            <a:r>
              <a:rPr lang="pt-BR" altLang="pt-BR" sz="2000" dirty="0"/>
              <a:t>essas políticas visam garantir um preço de venda mínimo aos produtores, especialmente nos períodos de safra, quando os preços agrícolas tendem a cair muito. Havia </a:t>
            </a:r>
            <a:r>
              <a:rPr altLang="pt-BR" sz="2000" dirty="0"/>
              <a:t>com dois mecanismos básicos:</a:t>
            </a:r>
          </a:p>
          <a:p>
            <a:pPr marL="987425" lvl="2" indent="-339725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AutoNum type="alphaLcPeriod"/>
            </a:pPr>
            <a:r>
              <a:rPr lang="pt-BR" altLang="pt-BR" sz="1800" dirty="0"/>
              <a:t>AGF (Aquisição do Governo Federal) são compras feitas pelo governo de produtos com preços prefixados – visa estocar e vender em momentos de escassez do produto no mercado;</a:t>
            </a:r>
          </a:p>
          <a:p>
            <a:pPr marL="987425" lvl="2" indent="-339725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pt-BR" altLang="pt-BR" sz="1800" dirty="0"/>
              <a:t>b. EGF (Empréstimo do Governo Federal) que financia a estocagem do produto pelo agricultor.</a:t>
            </a:r>
            <a:endParaRPr altLang="pt-BR" sz="1800" dirty="0"/>
          </a:p>
          <a:p>
            <a:pPr marL="633413" lvl="1" indent="-368300" eaLnBrk="1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AutoNum type="romanLcPeriod"/>
            </a:pPr>
            <a:r>
              <a:rPr altLang="pt-BR" sz="2000" dirty="0"/>
              <a:t>EMBRAPA:</a:t>
            </a:r>
            <a:r>
              <a:rPr lang="pt-BR" altLang="pt-BR" sz="2000" dirty="0"/>
              <a:t> setor de pesquisas e auxílio técnico aos agricultores. </a:t>
            </a:r>
            <a:endParaRPr altLang="pt-BR" sz="20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4B07FFB-B52E-4EEB-9117-36E194F95D14}"/>
              </a:ext>
            </a:extLst>
          </p:cNvPr>
          <p:cNvSpPr/>
          <p:nvPr/>
        </p:nvSpPr>
        <p:spPr>
          <a:xfrm>
            <a:off x="7062174" y="76968"/>
            <a:ext cx="4439264" cy="1194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solidFill>
                  <a:schemeClr val="tx2"/>
                </a:solidFill>
              </a:rPr>
              <a:t>objetivo: </a:t>
            </a:r>
            <a:r>
              <a:rPr lang="pt-BR" sz="2000" dirty="0">
                <a:solidFill>
                  <a:schemeClr val="tx2"/>
                </a:solidFill>
              </a:rPr>
              <a:t>impedir uma flutuação muito grande dos preços agrícolas do momento da safra até a entressafra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14EA56A-3CB8-48CF-99D9-48393051563C}"/>
              </a:ext>
            </a:extLst>
          </p:cNvPr>
          <p:cNvCxnSpPr>
            <a:cxnSpLocks/>
          </p:cNvCxnSpPr>
          <p:nvPr/>
        </p:nvCxnSpPr>
        <p:spPr>
          <a:xfrm>
            <a:off x="11916697" y="850491"/>
            <a:ext cx="0" cy="4360606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2A6AF2A-3BE2-4284-87DB-7AD38ED5C43E}"/>
              </a:ext>
            </a:extLst>
          </p:cNvPr>
          <p:cNvCxnSpPr>
            <a:cxnSpLocks/>
          </p:cNvCxnSpPr>
          <p:nvPr/>
        </p:nvCxnSpPr>
        <p:spPr>
          <a:xfrm flipH="1">
            <a:off x="11105535" y="5211097"/>
            <a:ext cx="811162" cy="18681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357631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ço Reservado para Número de Slide 5"/>
          <p:cNvSpPr txBox="1">
            <a:spLocks noGrp="1"/>
          </p:cNvSpPr>
          <p:nvPr/>
        </p:nvSpPr>
        <p:spPr>
          <a:xfrm>
            <a:off x="0" y="1271588"/>
            <a:ext cx="711200" cy="2444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0D622C-DC17-49DC-BC00-6563578F9299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/>
              <a:ea typeface="+mn-ea"/>
              <a:cs typeface="+mn-cs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955" y="251852"/>
            <a:ext cx="7906722" cy="863600"/>
          </a:xfrm>
        </p:spPr>
        <p:txBody>
          <a:bodyPr lIns="91440" rIns="91440" anchor="ctr"/>
          <a:lstStyle/>
          <a:p>
            <a:pPr eaLnBrk="1" hangingPunct="1"/>
            <a:r>
              <a:rPr altLang="pt-BR" sz="3200" dirty="0"/>
              <a:t>Características da Modernização Agrícola</a:t>
            </a:r>
          </a:p>
        </p:txBody>
      </p:sp>
      <p:sp>
        <p:nvSpPr>
          <p:cNvPr id="15258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33375" y="1444882"/>
            <a:ext cx="11522075" cy="5372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354013" indent="-354013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AutoNum type="romanLcPeriod"/>
            </a:pPr>
            <a:r>
              <a:rPr altLang="pt-BR" sz="2500" dirty="0"/>
              <a:t>aumento do grau de mecanização e </a:t>
            </a:r>
            <a:r>
              <a:rPr altLang="pt-BR" sz="2500" dirty="0" err="1"/>
              <a:t>quimificação</a:t>
            </a:r>
            <a:r>
              <a:rPr altLang="pt-BR" sz="2500" dirty="0"/>
              <a:t> das fazendas:</a:t>
            </a:r>
          </a:p>
          <a:p>
            <a:pPr marL="530225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sz="2500" dirty="0"/>
              <a:t>aumento de produtividade no setor;</a:t>
            </a:r>
          </a:p>
          <a:p>
            <a:pPr marL="530225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500" dirty="0"/>
              <a:t>cresceu de forma intensiva;</a:t>
            </a:r>
          </a:p>
          <a:p>
            <a:pPr marL="530225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sz="2500" dirty="0"/>
              <a:t>aumento da demanda por mercadorias industriais: fertilizantes e tratores.</a:t>
            </a:r>
            <a:endParaRPr altLang="pt-BR" sz="2500" dirty="0"/>
          </a:p>
          <a:p>
            <a:pPr marL="354013" indent="-354013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altLang="pt-BR" sz="2500" dirty="0" err="1"/>
              <a:t>ii</a:t>
            </a:r>
            <a:r>
              <a:rPr altLang="pt-BR" sz="2500" dirty="0"/>
              <a:t>.	aumento na produção, no início, de bens exportáveis (soja e laranja), e depois também de produtos destinados ao mercado doméstico (cana-de-açúcar </a:t>
            </a:r>
            <a:r>
              <a:rPr lang="pt-BR" altLang="pt-BR" sz="2500" dirty="0"/>
              <a:t>–</a:t>
            </a:r>
            <a:r>
              <a:rPr altLang="pt-BR" sz="2500" dirty="0"/>
              <a:t> álcool -&gt; </a:t>
            </a:r>
            <a:r>
              <a:rPr lang="pt-BR" altLang="pt-BR" sz="2500" dirty="0" err="1"/>
              <a:t>Pró-Álcool</a:t>
            </a:r>
            <a:r>
              <a:rPr altLang="pt-BR" sz="2500" dirty="0"/>
              <a:t>).</a:t>
            </a:r>
          </a:p>
          <a:p>
            <a:pPr marL="354013" indent="-354013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altLang="pt-BR" sz="2500" dirty="0" err="1"/>
              <a:t>iii</a:t>
            </a:r>
            <a:r>
              <a:rPr altLang="pt-BR" sz="2500" dirty="0"/>
              <a:t>. expansão da fronteira agrícola na direção da região Centro-Oeste. A área cultivada passou de 29 milhões de ha, em 1960, para 50 milhões em 1980. </a:t>
            </a:r>
          </a:p>
          <a:p>
            <a:pPr marL="354013" indent="-354013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altLang="pt-BR" sz="2500" dirty="0" err="1"/>
              <a:t>iv</a:t>
            </a:r>
            <a:r>
              <a:rPr altLang="pt-BR" sz="2500" dirty="0"/>
              <a:t>. crescimento da agroindústria; maior interligação entre o setor agrícola,  seus fornecedores (</a:t>
            </a:r>
            <a:r>
              <a:rPr lang="pt-BR" altLang="pt-BR" sz="2500" dirty="0"/>
              <a:t>setores de máquinas, equipamentos, fertilizantes etc.) e </a:t>
            </a:r>
            <a:r>
              <a:rPr altLang="pt-BR" sz="2500" dirty="0"/>
              <a:t>consumidores (</a:t>
            </a:r>
            <a:r>
              <a:rPr lang="pt-BR" altLang="pt-BR" sz="2500" dirty="0"/>
              <a:t>indústrias processadoras de produtos agrícolas).</a:t>
            </a:r>
            <a:endParaRPr altLang="pt-BR" sz="2500" dirty="0"/>
          </a:p>
          <a:p>
            <a:pPr marL="319088" indent="-319088" eaLnBrk="1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altLang="pt-BR" sz="2500" dirty="0"/>
              <a:t>v.	</a:t>
            </a:r>
            <a:r>
              <a:rPr lang="pt-BR" altLang="pt-BR" sz="2500" dirty="0"/>
              <a:t>o lado perverso da modernização: </a:t>
            </a:r>
            <a:r>
              <a:rPr altLang="pt-BR" sz="2500" dirty="0"/>
              <a:t>aumento da concentração fundiária e da utilização de mão-de-obra temporária (boia-fria).</a:t>
            </a:r>
            <a:endParaRPr altLang="pt-BR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8122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>
            <a:extLst>
              <a:ext uri="{FF2B5EF4-FFF2-40B4-BE49-F238E27FC236}">
                <a16:creationId xmlns:a16="http://schemas.microsoft.com/office/drawing/2014/main" id="{B8CDEFFE-1093-45AB-A0CC-14E92E3AA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8222" y="-747610"/>
            <a:ext cx="6404264" cy="2219691"/>
          </a:xfrm>
        </p:spPr>
        <p:txBody>
          <a:bodyPr/>
          <a:lstStyle/>
          <a:p>
            <a:r>
              <a:rPr lang="pt-BR" altLang="pt-BR" sz="4800" b="1" dirty="0">
                <a:solidFill>
                  <a:schemeClr val="tx2"/>
                </a:solidFill>
              </a:rPr>
              <a:t>Crítica ao Milagre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594913-00EE-4F68-A1C7-A5CC6A63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2" y="1524893"/>
            <a:ext cx="3340898" cy="35481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DA6B3C-2691-4758-BB68-A52E6674F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8" t="12369" r="18391" b="4628"/>
          <a:stretch/>
        </p:blipFill>
        <p:spPr>
          <a:xfrm>
            <a:off x="8031187" y="99464"/>
            <a:ext cx="3487301" cy="23782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5B7272-0DB2-4776-9977-695ABD6A9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35" y="2521974"/>
            <a:ext cx="3674994" cy="275114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ECA48C5-97D5-41AF-975B-F391EB5F7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44" y="5035859"/>
            <a:ext cx="1360363" cy="1360363"/>
          </a:xfrm>
          <a:prstGeom prst="rect">
            <a:avLst/>
          </a:prstGeom>
        </p:spPr>
      </p:pic>
      <p:sp>
        <p:nvSpPr>
          <p:cNvPr id="28" name="Seta: Curva para Cima 27">
            <a:extLst>
              <a:ext uri="{FF2B5EF4-FFF2-40B4-BE49-F238E27FC236}">
                <a16:creationId xmlns:a16="http://schemas.microsoft.com/office/drawing/2014/main" id="{66A21261-E643-44B2-A376-F9D3804270C0}"/>
              </a:ext>
            </a:extLst>
          </p:cNvPr>
          <p:cNvSpPr/>
          <p:nvPr/>
        </p:nvSpPr>
        <p:spPr>
          <a:xfrm rot="20554870">
            <a:off x="1624816" y="5656517"/>
            <a:ext cx="3699265" cy="1005857"/>
          </a:xfrm>
          <a:prstGeom prst="curvedUpArrow">
            <a:avLst>
              <a:gd name="adj1" fmla="val 19970"/>
              <a:gd name="adj2" fmla="val 49791"/>
              <a:gd name="adj3" fmla="val 3112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D3D53F8-713A-4B10-AFDE-C7DBD77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2393517"/>
            <a:ext cx="3111404" cy="3889256"/>
          </a:xfrm>
          <a:prstGeom prst="rect">
            <a:avLst/>
          </a:prstGeom>
        </p:spPr>
      </p:pic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2F00F9A5-0B1C-401F-9563-6673B9DEF753}"/>
              </a:ext>
            </a:extLst>
          </p:cNvPr>
          <p:cNvSpPr/>
          <p:nvPr/>
        </p:nvSpPr>
        <p:spPr>
          <a:xfrm rot="1028905">
            <a:off x="6363308" y="5443906"/>
            <a:ext cx="3030041" cy="1382850"/>
          </a:xfrm>
          <a:prstGeom prst="curvedUpArrow">
            <a:avLst>
              <a:gd name="adj1" fmla="val 19970"/>
              <a:gd name="adj2" fmla="val 49791"/>
              <a:gd name="adj3" fmla="val 3112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76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2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ço Reservado para Número de Slide 5"/>
          <p:cNvSpPr txBox="1">
            <a:spLocks noGrp="1"/>
          </p:cNvSpPr>
          <p:nvPr/>
        </p:nvSpPr>
        <p:spPr>
          <a:xfrm>
            <a:off x="0" y="1271588"/>
            <a:ext cx="711200" cy="2444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01CD5-2629-4541-AABA-F7FFBE9153DE}" type="slidenum"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 panose="020B0503040102020104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alt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 panose="020B0503040102020104"/>
              <a:ea typeface="+mn-ea"/>
              <a:cs typeface="+mn-cs"/>
            </a:endParaRPr>
          </a:p>
        </p:txBody>
      </p:sp>
      <p:sp>
        <p:nvSpPr>
          <p:cNvPr id="154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0"/>
            <a:ext cx="10363200" cy="1223963"/>
          </a:xfrm>
        </p:spPr>
        <p:txBody>
          <a:bodyPr lIns="91440" rIns="91440" anchor="ctr"/>
          <a:lstStyle/>
          <a:p>
            <a:pPr algn="ctr" eaLnBrk="1" hangingPunct="1"/>
            <a:r>
              <a:rPr altLang="pt-BR" sz="4800" dirty="0"/>
              <a:t>Concentração da Renda</a:t>
            </a:r>
          </a:p>
        </p:txBody>
      </p:sp>
      <p:sp>
        <p:nvSpPr>
          <p:cNvPr id="15462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30213" y="1393825"/>
            <a:ext cx="11328400" cy="5464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  <a:noAutofit/>
          </a:bodyPr>
          <a:lstStyle/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altLang="pt-BR" b="1" dirty="0"/>
              <a:t>Principal crítica ao Milagre</a:t>
            </a:r>
          </a:p>
          <a:p>
            <a:pPr marL="811213" lvl="1" indent="-354013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altLang="pt-BR" sz="2000" dirty="0"/>
              <a:t>Acentuou a concentração da renda pessoal.</a:t>
            </a:r>
          </a:p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b="1" dirty="0"/>
              <a:t>Teoria do Bolo: </a:t>
            </a:r>
            <a:r>
              <a:rPr lang="pt-BR" altLang="pt-BR" dirty="0"/>
              <a:t>o bolo deveria crescer primeiro para depois ser dividido.</a:t>
            </a:r>
          </a:p>
          <a:p>
            <a:pPr marL="811213" lvl="1" indent="-354013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pt-BR" sz="2000" dirty="0"/>
              <a:t>Os críticos argumentaram que as autoridades tinham a concentração como estratégia necessária para aumentar a capacidade de poupança da economia, financiar os investimentos e com isso o crescimento econômico, para que depois todos pudessem usufruir.</a:t>
            </a:r>
          </a:p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b="1" dirty="0"/>
              <a:t>Concentração da renda era uma tendência natural </a:t>
            </a:r>
            <a:r>
              <a:rPr lang="pt-BR" altLang="pt-BR" dirty="0"/>
              <a:t>de um país que se desenvolvia e que demandava crescentemente mão-de-obra qualificada. </a:t>
            </a:r>
          </a:p>
          <a:p>
            <a:pPr marL="900113" lvl="1" indent="-442913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pt-BR" sz="2000" dirty="0"/>
              <a:t>Dada a escassez dessa mão-de-obra, houve aumento maior da renda dos profissionais mais qualificados em relação aos menos especializados (cuja oferta era abundante). </a:t>
            </a:r>
          </a:p>
          <a:p>
            <a:pPr marL="319088" indent="-319088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altLang="pt-BR" b="1" dirty="0"/>
              <a:t>A renda per capita de toda a população cresce:</a:t>
            </a:r>
          </a:p>
          <a:p>
            <a:pPr marL="900113" lvl="1" indent="-442913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pt-BR" sz="2000" dirty="0"/>
              <a:t>Todos devem ter melhorado em termos de condições de vida.</a:t>
            </a:r>
          </a:p>
          <a:p>
            <a:pPr marL="900113" lvl="1" indent="-442913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pt-BR" sz="2000" dirty="0"/>
              <a:t>As classes mais ricas melhoram mais do que as classes mais pobres.</a:t>
            </a:r>
            <a:endParaRPr altLang="pt-BR" sz="2000" dirty="0"/>
          </a:p>
        </p:txBody>
      </p:sp>
    </p:spTree>
    <p:extLst>
      <p:ext uri="{BB962C8B-B14F-4D97-AF65-F5344CB8AC3E}">
        <p14:creationId xmlns:p14="http://schemas.microsoft.com/office/powerpoint/2010/main" val="264404309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105"/>
              </p:ext>
            </p:extLst>
          </p:nvPr>
        </p:nvGraphicFramePr>
        <p:xfrm>
          <a:off x="441550" y="1361845"/>
          <a:ext cx="5080000" cy="4975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3334">
                  <a:extLst>
                    <a:ext uri="{9D8B030D-6E8A-4147-A177-3AD203B41FA5}">
                      <a16:colId xmlns:a16="http://schemas.microsoft.com/office/drawing/2014/main" val="4078823755"/>
                    </a:ext>
                  </a:extLst>
                </a:gridCol>
                <a:gridCol w="1307354">
                  <a:extLst>
                    <a:ext uri="{9D8B030D-6E8A-4147-A177-3AD203B41FA5}">
                      <a16:colId xmlns:a16="http://schemas.microsoft.com/office/drawing/2014/main" val="1344628577"/>
                    </a:ext>
                  </a:extLst>
                </a:gridCol>
                <a:gridCol w="2079312">
                  <a:extLst>
                    <a:ext uri="{9D8B030D-6E8A-4147-A177-3AD203B41FA5}">
                      <a16:colId xmlns:a16="http://schemas.microsoft.com/office/drawing/2014/main" val="3656389911"/>
                    </a:ext>
                  </a:extLst>
                </a:gridCol>
              </a:tblGrid>
              <a:tr h="7085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Percentil 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da renda 1960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% da renda</a:t>
                      </a:r>
                    </a:p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608061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  -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1,11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6956886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2,05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5599365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2,97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840402"/>
                  </a:ext>
                </a:extLst>
              </a:tr>
              <a:tr h="3703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3,88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4387196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4,90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9703135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5,91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76111430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7,37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8953519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9,57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5252128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14,45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5495939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10  +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47,79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1757157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5 +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27,69</a:t>
                      </a: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34,86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364371"/>
                  </a:ext>
                </a:extLst>
              </a:tr>
              <a:tr h="354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  <a:latin typeface="+mn-lt"/>
                        </a:rPr>
                        <a:t>1 + 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12,11</a:t>
                      </a: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14,57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017273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09489"/>
              </p:ext>
            </p:extLst>
          </p:nvPr>
        </p:nvGraphicFramePr>
        <p:xfrm>
          <a:off x="5595979" y="2015043"/>
          <a:ext cx="1682523" cy="3604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2523">
                  <a:extLst>
                    <a:ext uri="{9D8B030D-6E8A-4147-A177-3AD203B41FA5}">
                      <a16:colId xmlns:a16="http://schemas.microsoft.com/office/drawing/2014/main" val="1887583967"/>
                    </a:ext>
                  </a:extLst>
                </a:gridCol>
              </a:tblGrid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-0,06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5994297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-0,27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7492180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-0,45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6251594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-0,77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434401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-1,25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8935427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-1,75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8141714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-2,04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667175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-1,28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6053232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-0,24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1838370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8,13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8782725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89856"/>
              </p:ext>
            </p:extLst>
          </p:nvPr>
        </p:nvGraphicFramePr>
        <p:xfrm>
          <a:off x="5566654" y="5619802"/>
          <a:ext cx="1626779" cy="701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6779">
                  <a:extLst>
                    <a:ext uri="{9D8B030D-6E8A-4147-A177-3AD203B41FA5}">
                      <a16:colId xmlns:a16="http://schemas.microsoft.com/office/drawing/2014/main" val="1229749562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7,17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73675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2,46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18689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655584" y="1329946"/>
            <a:ext cx="1654807" cy="7386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Diferença na participação (%) </a:t>
            </a:r>
          </a:p>
          <a:p>
            <a:pPr algn="ctr"/>
            <a:r>
              <a:rPr lang="pt-BR" sz="1400" dirty="0"/>
              <a:t>1960 – 1970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96349"/>
              </p:ext>
            </p:extLst>
          </p:nvPr>
        </p:nvGraphicFramePr>
        <p:xfrm>
          <a:off x="7416723" y="2068610"/>
          <a:ext cx="1637416" cy="425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7416">
                  <a:extLst>
                    <a:ext uri="{9D8B030D-6E8A-4147-A177-3AD203B41FA5}">
                      <a16:colId xmlns:a16="http://schemas.microsoft.com/office/drawing/2014/main" val="2308537870"/>
                    </a:ext>
                  </a:extLst>
                </a:gridCol>
              </a:tblGrid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28,00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1760240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20,83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6928684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18,31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5494505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18,28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1193211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9,45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7102181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6,33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1673987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7,69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4924535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20,89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736624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34,75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6556209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66,87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6986927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75,42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66946"/>
                  </a:ext>
                </a:extLst>
              </a:tr>
              <a:tr h="3544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74,72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422891"/>
                  </a:ext>
                </a:extLst>
              </a:tr>
            </a:tbl>
          </a:graphicData>
        </a:graphic>
      </p:graphicFrame>
      <p:sp>
        <p:nvSpPr>
          <p:cNvPr id="11" name="Retângulo 10"/>
          <p:cNvSpPr/>
          <p:nvPr/>
        </p:nvSpPr>
        <p:spPr>
          <a:xfrm>
            <a:off x="7433799" y="1329946"/>
            <a:ext cx="1609704" cy="7386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libri" panose="020F0502020204030204" pitchFamily="34" charset="0"/>
              </a:rPr>
              <a:t>crescimento da renda real média (%) </a:t>
            </a:r>
            <a:endParaRPr lang="pt-BR" sz="1400" dirty="0"/>
          </a:p>
        </p:txBody>
      </p:sp>
      <p:sp>
        <p:nvSpPr>
          <p:cNvPr id="12" name="Retângulo 11"/>
          <p:cNvSpPr/>
          <p:nvPr/>
        </p:nvSpPr>
        <p:spPr>
          <a:xfrm>
            <a:off x="441550" y="6321766"/>
            <a:ext cx="1722691" cy="37073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rgbClr val="000000"/>
                </a:solidFill>
                <a:latin typeface="Calibri" panose="020F0502020204030204" pitchFamily="34" charset="0"/>
              </a:rPr>
              <a:t>Gini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2035031" y="6321766"/>
            <a:ext cx="1722691" cy="37073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0,4999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702210" y="6339487"/>
            <a:ext cx="1722691" cy="37073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0,5484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277429" y="2932612"/>
            <a:ext cx="2726730" cy="25853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/>
              <a:t>Rendas crescem com piora na distribuição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/>
              <a:t>Rendas dos mais ricos cresceram mais do que as dos mais pobres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/>
              <a:t>Existe queda da pobreza (se medida linha monetária)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471204" y="1482029"/>
            <a:ext cx="2169042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PIB per capita cresceu em termos reais 37%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0A5E974-CC10-4897-99B9-247E8EEB4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0"/>
            <a:ext cx="103632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pt-BR"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Plantagenet Cherokee"/>
              </a:defRPr>
            </a:lvl9pPr>
          </a:lstStyle>
          <a:p>
            <a:pPr algn="ctr" eaLnBrk="1" hangingPunct="1"/>
            <a:r>
              <a:rPr lang="pt-BR" altLang="pt-BR" sz="4800"/>
              <a:t>Concentração da Renda</a:t>
            </a:r>
            <a:endParaRPr lang="pt-BR" altLang="pt-BR" sz="4800" dirty="0"/>
          </a:p>
        </p:txBody>
      </p:sp>
    </p:spTree>
    <p:extLst>
      <p:ext uri="{BB962C8B-B14F-4D97-AF65-F5344CB8AC3E}">
        <p14:creationId xmlns:p14="http://schemas.microsoft.com/office/powerpoint/2010/main" val="8845148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04669" y="323747"/>
            <a:ext cx="8364844" cy="955675"/>
          </a:xfrm>
        </p:spPr>
        <p:txBody>
          <a:bodyPr/>
          <a:lstStyle/>
          <a:p>
            <a:pPr algn="ctr">
              <a:defRPr/>
            </a:pPr>
            <a:r>
              <a:rPr altLang="pt-BR" dirty="0"/>
              <a:t>O Milagre Econômico </a:t>
            </a:r>
            <a:r>
              <a:rPr lang="pt-BR" altLang="pt-BR" dirty="0"/>
              <a:t>–</a:t>
            </a:r>
            <a:r>
              <a:rPr altLang="pt-BR" dirty="0"/>
              <a:t> 1967 - 1973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30A0EA-CBBA-4CF5-B9ED-A821438B4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3" y="323747"/>
            <a:ext cx="2064511" cy="283240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AEFEEA-5547-4D0C-AE91-6FD43C8117AB}"/>
              </a:ext>
            </a:extLst>
          </p:cNvPr>
          <p:cNvSpPr txBox="1"/>
          <p:nvPr/>
        </p:nvSpPr>
        <p:spPr>
          <a:xfrm>
            <a:off x="298450" y="3215603"/>
            <a:ext cx="3988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20040" indent="-320040" algn="ctr" eaLnBrk="1" fontAlgn="auto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 sz="1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pt-BR" sz="1600" dirty="0"/>
              <a:t>Artur da Costa e Silva (1967 – 1969)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0FF440D-F2ED-4830-8861-591650FCA224}"/>
              </a:ext>
            </a:extLst>
          </p:cNvPr>
          <p:cNvSpPr txBox="1"/>
          <p:nvPr/>
        </p:nvSpPr>
        <p:spPr>
          <a:xfrm>
            <a:off x="7905135" y="3584935"/>
            <a:ext cx="4286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50000"/>
                  </a:schemeClr>
                </a:solidFill>
              </a:rPr>
              <a:t>Emílio Garrastazu Médici (1969 – 1974)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95C93F-78A1-41E5-9E0F-2ADB41EA5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35" y="1357413"/>
            <a:ext cx="3721952" cy="20715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5626383-C2B7-4323-BF40-25E2C53A2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43" y="3506991"/>
            <a:ext cx="4262326" cy="29362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B93C72E-F399-42FB-902B-6AA8F94C7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7" y="3400269"/>
            <a:ext cx="4158917" cy="22709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06FA41-4B8C-4FBE-8755-81AC2499A1A8}"/>
              </a:ext>
            </a:extLst>
          </p:cNvPr>
          <p:cNvSpPr txBox="1"/>
          <p:nvPr/>
        </p:nvSpPr>
        <p:spPr>
          <a:xfrm>
            <a:off x="3163358" y="6500468"/>
            <a:ext cx="605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Construção da ponte Rio-Niterói, no Rio de Janeiro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CEA78E2-9CD4-4554-8967-37DE89AE8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26" y="1357413"/>
            <a:ext cx="5662382" cy="318509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AA56B5E-7443-46BB-9A46-782A02C87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4" y="3691657"/>
            <a:ext cx="3429078" cy="2439479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61331C72-70CE-473A-8E06-00136CD641F0}"/>
              </a:ext>
            </a:extLst>
          </p:cNvPr>
          <p:cNvSpPr txBox="1"/>
          <p:nvPr/>
        </p:nvSpPr>
        <p:spPr>
          <a:xfrm>
            <a:off x="2797304" y="6517719"/>
            <a:ext cx="617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indent="-320040" algn="ctr" eaLnBrk="1" fontAlgn="auto" hangingPunct="1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pt-BR" sz="1800" b="1" dirty="0">
                <a:solidFill>
                  <a:schemeClr val="tx1">
                    <a:lumMod val="50000"/>
                  </a:schemeClr>
                </a:solidFill>
              </a:rPr>
              <a:t>M. Fazenda - Delfim Netto (1967 – 1973)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19066D9E-B902-4102-9B36-FAA11F96A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08" y="1405657"/>
            <a:ext cx="2895600" cy="457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11" grpId="0"/>
      <p:bldP spid="13" grpId="0"/>
      <p:bldP spid="21" grpId="0"/>
      <p:bldP spid="21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4">
            <a:extLst>
              <a:ext uri="{FF2B5EF4-FFF2-40B4-BE49-F238E27FC236}">
                <a16:creationId xmlns:a16="http://schemas.microsoft.com/office/drawing/2014/main" id="{9A3BC063-E42E-4DD6-A4FF-49C253C8F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554898"/>
              </p:ext>
            </p:extLst>
          </p:nvPr>
        </p:nvGraphicFramePr>
        <p:xfrm>
          <a:off x="166815" y="333375"/>
          <a:ext cx="11999785" cy="620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Gráfico" r:id="rId3" imgW="9496616" imgH="5391245" progId="Excel.Chart.8">
                  <p:embed/>
                </p:oleObj>
              </mc:Choice>
              <mc:Fallback>
                <p:oleObj name="Gráfico" r:id="rId3" imgW="9496616" imgH="5391245" progId="Excel.Chart.8">
                  <p:embed/>
                  <p:pic>
                    <p:nvPicPr>
                      <p:cNvPr id="54274" name="Object 4">
                        <a:extLst>
                          <a:ext uri="{FF2B5EF4-FFF2-40B4-BE49-F238E27FC236}">
                            <a16:creationId xmlns:a16="http://schemas.microsoft.com/office/drawing/2014/main" id="{9A3BC063-E42E-4DD6-A4FF-49C253C8FE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15" y="333375"/>
                        <a:ext cx="11999785" cy="620597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Rectangle 5">
            <a:extLst>
              <a:ext uri="{FF2B5EF4-FFF2-40B4-BE49-F238E27FC236}">
                <a16:creationId xmlns:a16="http://schemas.microsoft.com/office/drawing/2014/main" id="{EB851BE8-358C-46F9-A5C3-31626D834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125538"/>
            <a:ext cx="3649662" cy="42481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206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Número de Slide 5">
            <a:extLst>
              <a:ext uri="{FF2B5EF4-FFF2-40B4-BE49-F238E27FC236}">
                <a16:creationId xmlns:a16="http://schemas.microsoft.com/office/drawing/2014/main" id="{9AE7A183-8E38-49A7-95F2-93DB3EE32364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01C4FE0E-D172-4192-B5CA-0448B49F1824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D7B3065-AC57-450A-B938-78FDB526DA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96556" y="274989"/>
            <a:ext cx="11425237" cy="430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="t" anchorCtr="0" compatLnSpc="1">
            <a:prstTxWarp prst="textNoShape">
              <a:avLst/>
            </a:prstTxWarp>
          </a:bodyPr>
          <a:lstStyle/>
          <a:p>
            <a:pPr marL="319088" indent="-319088" eaLnBrk="1" hangingPunct="1"/>
            <a:r>
              <a:rPr altLang="pt-BR" sz="1800" b="1" dirty="0" err="1"/>
              <a:t>Período</a:t>
            </a:r>
            <a:r>
              <a:rPr altLang="pt-BR" sz="1800" b="1" dirty="0"/>
              <a:t> 1968-73: </a:t>
            </a:r>
          </a:p>
          <a:p>
            <a:pPr marL="639763" lvl="1" indent="-273050" eaLnBrk="1" hangingPunct="1"/>
            <a:r>
              <a:rPr lang="pt-BR" altLang="pt-BR" sz="1800" dirty="0"/>
              <a:t>M</a:t>
            </a:r>
            <a:r>
              <a:rPr altLang="pt-BR" sz="1800" dirty="0" err="1"/>
              <a:t>aiores</a:t>
            </a:r>
            <a:r>
              <a:rPr altLang="pt-BR" sz="1800" dirty="0"/>
              <a:t> </a:t>
            </a:r>
            <a:r>
              <a:rPr altLang="pt-BR" sz="1800" dirty="0" err="1"/>
              <a:t>taxas</a:t>
            </a:r>
            <a:r>
              <a:rPr altLang="pt-BR" sz="1800" dirty="0"/>
              <a:t> de </a:t>
            </a:r>
            <a:r>
              <a:rPr altLang="pt-BR" sz="1800" dirty="0" err="1"/>
              <a:t>crescimento</a:t>
            </a:r>
            <a:r>
              <a:rPr altLang="pt-BR" sz="1800" dirty="0"/>
              <a:t> do </a:t>
            </a:r>
            <a:r>
              <a:rPr altLang="pt-BR" sz="1800" dirty="0" err="1"/>
              <a:t>produto</a:t>
            </a:r>
            <a:r>
              <a:rPr altLang="pt-BR" sz="1800" dirty="0"/>
              <a:t> </a:t>
            </a:r>
            <a:r>
              <a:rPr altLang="pt-BR" sz="1800" dirty="0" err="1"/>
              <a:t>brasileiro</a:t>
            </a:r>
            <a:r>
              <a:rPr altLang="pt-BR" sz="1800" dirty="0"/>
              <a:t> </a:t>
            </a:r>
            <a:r>
              <a:rPr altLang="pt-BR" sz="1800" dirty="0" err="1"/>
              <a:t>na</a:t>
            </a:r>
            <a:r>
              <a:rPr altLang="pt-BR" sz="1800" dirty="0"/>
              <a:t> </a:t>
            </a:r>
            <a:r>
              <a:rPr altLang="pt-BR" sz="1800" dirty="0" err="1"/>
              <a:t>história</a:t>
            </a:r>
            <a:r>
              <a:rPr altLang="pt-BR" sz="1800" dirty="0"/>
              <a:t> </a:t>
            </a:r>
            <a:r>
              <a:rPr altLang="pt-BR" sz="1800" dirty="0" err="1"/>
              <a:t>recente</a:t>
            </a:r>
            <a:r>
              <a:rPr altLang="pt-BR" sz="1800" dirty="0"/>
              <a:t> </a:t>
            </a:r>
            <a:endParaRPr lang="pt-BR" altLang="pt-BR" sz="1800" dirty="0"/>
          </a:p>
          <a:p>
            <a:pPr marL="1109663" lvl="2" indent="-285750" eaLnBrk="1" hangingPunct="1"/>
            <a:r>
              <a:rPr lang="pt-BR" altLang="pt-BR" sz="1600" dirty="0"/>
              <a:t>taxa média acima de 10% a.a.</a:t>
            </a:r>
          </a:p>
          <a:p>
            <a:pPr marL="639763" lvl="1" indent="-273050" eaLnBrk="1" hangingPunct="1"/>
            <a:r>
              <a:rPr lang="pt-BR" altLang="pt-BR" sz="1800" dirty="0"/>
              <a:t>Ampliação da formação bruta de capital</a:t>
            </a:r>
          </a:p>
          <a:p>
            <a:pPr marL="639763" lvl="1" indent="-273050" eaLnBrk="1" hangingPunct="1"/>
            <a:r>
              <a:rPr lang="pt-BR" altLang="pt-BR" sz="1800" dirty="0"/>
              <a:t>Taxa de inflação relativamente “controlada” </a:t>
            </a:r>
          </a:p>
          <a:p>
            <a:pPr marL="639763" lvl="1" indent="-273050" eaLnBrk="1" hangingPunct="1"/>
            <a:r>
              <a:rPr lang="pt-BR" altLang="pt-BR" sz="1800" dirty="0"/>
              <a:t>Problemas de balanço de pagamentos pequenos </a:t>
            </a:r>
          </a:p>
          <a:p>
            <a:pPr marL="914400" lvl="2" eaLnBrk="1" hangingPunct="1"/>
            <a:endParaRPr altLang="pt-BR" sz="18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E26537-A42A-472C-8627-ACD590B1F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01" y="2424963"/>
            <a:ext cx="8624145" cy="396954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B80FB01-93B3-4FAD-8F1A-BEE36D872DE1}"/>
              </a:ext>
            </a:extLst>
          </p:cNvPr>
          <p:cNvSpPr txBox="1"/>
          <p:nvPr/>
        </p:nvSpPr>
        <p:spPr>
          <a:xfrm>
            <a:off x="3307351" y="6071344"/>
            <a:ext cx="914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91250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Media 11,2%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10208D-986A-443B-AA72-198084A0AB23}"/>
              </a:ext>
            </a:extLst>
          </p:cNvPr>
          <p:cNvSpPr txBox="1"/>
          <p:nvPr/>
        </p:nvSpPr>
        <p:spPr>
          <a:xfrm>
            <a:off x="5181600" y="6085520"/>
            <a:ext cx="914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91250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Media 13,3%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3BA238-147C-49D2-A7C0-2A28156189C5}"/>
              </a:ext>
            </a:extLst>
          </p:cNvPr>
          <p:cNvSpPr txBox="1"/>
          <p:nvPr/>
        </p:nvSpPr>
        <p:spPr>
          <a:xfrm>
            <a:off x="6903973" y="6071343"/>
            <a:ext cx="914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91250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Media 4,5%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90A07F-BE2B-4169-AAF7-6BC087353AAC}"/>
              </a:ext>
            </a:extLst>
          </p:cNvPr>
          <p:cNvSpPr txBox="1"/>
          <p:nvPr/>
        </p:nvSpPr>
        <p:spPr>
          <a:xfrm>
            <a:off x="8626346" y="6085520"/>
            <a:ext cx="914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91250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Media 11,0%</a:t>
            </a:r>
          </a:p>
        </p:txBody>
      </p:sp>
    </p:spTree>
    <p:extLst>
      <p:ext uri="{BB962C8B-B14F-4D97-AF65-F5344CB8AC3E}">
        <p14:creationId xmlns:p14="http://schemas.microsoft.com/office/powerpoint/2010/main" val="8851901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Número de Slide 5">
            <a:extLst>
              <a:ext uri="{FF2B5EF4-FFF2-40B4-BE49-F238E27FC236}">
                <a16:creationId xmlns:a16="http://schemas.microsoft.com/office/drawing/2014/main" id="{2ECF3A86-B226-4950-B0CD-641079FA9183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1271588"/>
            <a:ext cx="711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Euphemia" panose="020B05030401020201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Euphemia" panose="020B05030401020201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Euphemia" panose="020B05030401020201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fld id="{22457C82-43B8-4A43-AD7B-E13450C496F4}" type="slidenum">
              <a:rPr lang="pt-BR" altLang="pt-BR" sz="1200" b="1">
                <a:solidFill>
                  <a:srgbClr val="FFFFFF"/>
                </a:solidFill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lang="pt-BR" altLang="pt-BR" sz="1200" b="1">
              <a:solidFill>
                <a:srgbClr val="FFFFFF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9B707EB-2F2B-45EE-987A-70E22704B4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5205" y="170467"/>
            <a:ext cx="10958513" cy="151144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rIns="91440" anchor="ctr"/>
          <a:lstStyle/>
          <a:p>
            <a:pPr marL="265113" eaLnBrk="1" hangingPunct="1"/>
            <a:r>
              <a:rPr altLang="pt-BR" sz="2600" b="1" dirty="0">
                <a:latin typeface="Agency FB" panose="020B0503020202020204" pitchFamily="34" charset="0"/>
              </a:rPr>
              <a:t>PRODUTO: INDUSTRIAL, AGRÍCOLA E  SERVIÇOS</a:t>
            </a:r>
            <a:br>
              <a:rPr lang="pt-BR" altLang="pt-BR" sz="2600" b="1" dirty="0">
                <a:latin typeface="Agency FB" panose="020B0503020202020204" pitchFamily="34" charset="0"/>
              </a:rPr>
            </a:br>
            <a:br>
              <a:rPr lang="pt-BR" altLang="pt-BR" sz="2600" b="1" dirty="0">
                <a:latin typeface="Agency FB" panose="020B0503020202020204" pitchFamily="34" charset="0"/>
              </a:rPr>
            </a:br>
            <a:r>
              <a:rPr lang="pt-BR" altLang="pt-BR" sz="2600" b="1" dirty="0">
                <a:latin typeface="Agency FB" panose="020B0503020202020204" pitchFamily="34" charset="0"/>
              </a:rPr>
              <a:t>-&gt;Quem puxa o crescimento?</a:t>
            </a:r>
            <a:br>
              <a:rPr altLang="pt-BR" sz="2600" dirty="0">
                <a:latin typeface="Agency FB" panose="020B0503020202020204" pitchFamily="34" charset="0"/>
              </a:rPr>
            </a:br>
            <a:endParaRPr altLang="pt-BR" sz="2000" dirty="0"/>
          </a:p>
        </p:txBody>
      </p:sp>
      <p:graphicFrame>
        <p:nvGraphicFramePr>
          <p:cNvPr id="52228" name="Object 4">
            <a:extLst>
              <a:ext uri="{FF2B5EF4-FFF2-40B4-BE49-F238E27FC236}">
                <a16:creationId xmlns:a16="http://schemas.microsoft.com/office/drawing/2014/main" id="{74AAFF49-74D5-432D-BB3B-5E0CE7049BC1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1758950"/>
          <a:ext cx="12192000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Gráfico" r:id="rId4" imgW="6029382" imgH="2990893" progId="Excel.Sheet.8">
                  <p:embed followColorScheme="textAndBackground"/>
                </p:oleObj>
              </mc:Choice>
              <mc:Fallback>
                <p:oleObj name="Gráfico" r:id="rId4" imgW="6029382" imgH="2990893" progId="Excel.Sheet.8">
                  <p:embed followColorScheme="textAndBackground"/>
                  <p:pic>
                    <p:nvPicPr>
                      <p:cNvPr id="52228" name="Object 4">
                        <a:extLst>
                          <a:ext uri="{FF2B5EF4-FFF2-40B4-BE49-F238E27FC236}">
                            <a16:creationId xmlns:a16="http://schemas.microsoft.com/office/drawing/2014/main" id="{74AAFF49-74D5-432D-BB3B-5E0CE7049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58950"/>
                        <a:ext cx="12192000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4087098" y="5957777"/>
            <a:ext cx="5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4,2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240482" y="5925448"/>
            <a:ext cx="5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9,8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410050" y="5925448"/>
            <a:ext cx="5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9,5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491136" y="5949540"/>
            <a:ext cx="65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10,4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716838" y="5974365"/>
            <a:ext cx="65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11,3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912943" y="5962398"/>
            <a:ext cx="65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12,1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1143687" y="5929230"/>
            <a:ext cx="65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14,0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059714" y="5925448"/>
            <a:ext cx="7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PIB</a:t>
            </a:r>
          </a:p>
        </p:txBody>
      </p:sp>
    </p:spTree>
    <p:extLst>
      <p:ext uri="{BB962C8B-B14F-4D97-AF65-F5344CB8AC3E}">
        <p14:creationId xmlns:p14="http://schemas.microsoft.com/office/powerpoint/2010/main" val="5161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5107"/>
            <a:ext cx="10520217" cy="6670999"/>
          </a:xfrm>
          <a:prstGeom prst="rect">
            <a:avLst/>
          </a:prstGeom>
        </p:spPr>
      </p:pic>
      <p:sp>
        <p:nvSpPr>
          <p:cNvPr id="3" name="Seta para a Direita 2"/>
          <p:cNvSpPr/>
          <p:nvPr/>
        </p:nvSpPr>
        <p:spPr>
          <a:xfrm rot="18950149">
            <a:off x="4526767" y="3755200"/>
            <a:ext cx="1119817" cy="166571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653309" y="6534848"/>
            <a:ext cx="234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Apud Alcoforado</a:t>
            </a:r>
          </a:p>
        </p:txBody>
      </p:sp>
    </p:spTree>
    <p:extLst>
      <p:ext uri="{BB962C8B-B14F-4D97-AF65-F5344CB8AC3E}">
        <p14:creationId xmlns:p14="http://schemas.microsoft.com/office/powerpoint/2010/main" val="3925041551"/>
      </p:ext>
    </p:extLst>
  </p:cSld>
  <p:clrMapOvr>
    <a:masterClrMapping/>
  </p:clrMapOvr>
</p:sld>
</file>

<file path=ppt/theme/theme1.xml><?xml version="1.0" encoding="utf-8"?>
<a:theme xmlns:a="http://schemas.openxmlformats.org/drawingml/2006/main" name="1_Literatura acadêmica 16x9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Literatura acadêmica 16x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Literatura acadêmica 16x9">
  <a:themeElements>
    <a:clrScheme name="1_Literatura acadêmica 16x9 1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FFFFFF"/>
      </a:accent3>
      <a:accent4>
        <a:srgbClr val="443C38"/>
      </a:accent4>
      <a:accent5>
        <a:srgbClr val="B3B1B0"/>
      </a:accent5>
      <a:accent6>
        <a:srgbClr val="62715C"/>
      </a:accent6>
      <a:hlink>
        <a:srgbClr val="59704F"/>
      </a:hlink>
      <a:folHlink>
        <a:srgbClr val="A8A39E"/>
      </a:folHlink>
    </a:clrScheme>
    <a:fontScheme name="1_Literatura acadêmica 16x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Literatura acadêmica 16x9 1">
        <a:dk1>
          <a:srgbClr val="514843"/>
        </a:dk1>
        <a:lt1>
          <a:srgbClr val="FFFFFF"/>
        </a:lt1>
        <a:dk2>
          <a:srgbClr val="000000"/>
        </a:dk2>
        <a:lt2>
          <a:srgbClr val="FFFFF3"/>
        </a:lt2>
        <a:accent1>
          <a:srgbClr val="514843"/>
        </a:accent1>
        <a:accent2>
          <a:srgbClr val="6D7D66"/>
        </a:accent2>
        <a:accent3>
          <a:srgbClr val="FFFFFF"/>
        </a:accent3>
        <a:accent4>
          <a:srgbClr val="443C38"/>
        </a:accent4>
        <a:accent5>
          <a:srgbClr val="B3B1B0"/>
        </a:accent5>
        <a:accent6>
          <a:srgbClr val="62715C"/>
        </a:accent6>
        <a:hlink>
          <a:srgbClr val="59704F"/>
        </a:hlink>
        <a:folHlink>
          <a:srgbClr val="A8A3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iteratura acadêmica 16x9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4504</TotalTime>
  <Words>2356</Words>
  <Application>Microsoft Office PowerPoint</Application>
  <PresentationFormat>Widescreen</PresentationFormat>
  <Paragraphs>467</Paragraphs>
  <Slides>45</Slides>
  <Notes>34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8" baseType="lpstr">
      <vt:lpstr>Agency FB</vt:lpstr>
      <vt:lpstr>Arial</vt:lpstr>
      <vt:lpstr>Calibri</vt:lpstr>
      <vt:lpstr>Euphemia</vt:lpstr>
      <vt:lpstr>Plantagenet Cherokee</vt:lpstr>
      <vt:lpstr>Tw Cen MT</vt:lpstr>
      <vt:lpstr>Verdana</vt:lpstr>
      <vt:lpstr>Wingdings</vt:lpstr>
      <vt:lpstr>1_Literatura acadêmica 16x9</vt:lpstr>
      <vt:lpstr>2_Literatura acadêmica 16x9</vt:lpstr>
      <vt:lpstr>Literatura acadêmica 16x9</vt:lpstr>
      <vt:lpstr>Gráfico</vt:lpstr>
      <vt:lpstr>Worksheet</vt:lpstr>
      <vt:lpstr>Apresentação do PowerPoint</vt:lpstr>
      <vt:lpstr>Apresentação do PowerPoint</vt:lpstr>
      <vt:lpstr>A inflação se reduziu …</vt:lpstr>
      <vt:lpstr>Brasil: Inflação (1973 – 1985) Taxas anuais (%)</vt:lpstr>
      <vt:lpstr>O Milagre Econômico – 1967 - 1973</vt:lpstr>
      <vt:lpstr>Apresentação do PowerPoint</vt:lpstr>
      <vt:lpstr>Apresentação do PowerPoint</vt:lpstr>
      <vt:lpstr>PRODUTO: INDUSTRIAL, AGRÍCOLA E  SERVIÇOS  -&gt;Quem puxa o crescimento?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Fonte do crescimento econômico durante o milagre ?</vt:lpstr>
      <vt:lpstr>As principais fontes de crescimento  </vt:lpstr>
      <vt:lpstr>TRANSAMAZÔNICA </vt:lpstr>
      <vt:lpstr>Apresentação do PowerPoint</vt:lpstr>
      <vt:lpstr>PONTE RIO-NITERÓI</vt:lpstr>
      <vt:lpstr>As principais fontes de crescimento  </vt:lpstr>
      <vt:lpstr>Apresentação do PowerPoint</vt:lpstr>
      <vt:lpstr>As principais fontes de crescimento: o lado da demanda interna   </vt:lpstr>
      <vt:lpstr>Apresentação do PowerPoint</vt:lpstr>
      <vt:lpstr>Crescimento 67-73: setores</vt:lpstr>
      <vt:lpstr>FBCF e Bens de Capital:  capacidade ociosa e aceleração dos Investimentos </vt:lpstr>
      <vt:lpstr>Fatores do crescimento: o lado externo</vt:lpstr>
      <vt:lpstr>Apresentação do PowerPoint</vt:lpstr>
      <vt:lpstr>O que explica o “Milagre” ?</vt:lpstr>
      <vt:lpstr>Esta performance foi decorrência:</vt:lpstr>
      <vt:lpstr>O Plano Estratégico do Desenvolvimento (PED) 1968-1970 e a Inflação de custos</vt:lpstr>
      <vt:lpstr>O Plano Estratégico do Desenvolvimento (PED) 1968-1970 e a Inflação de custos</vt:lpstr>
      <vt:lpstr>Apresentação do PowerPoint</vt:lpstr>
      <vt:lpstr>Apresentação do PowerPoint</vt:lpstr>
      <vt:lpstr>O elevado endividamento externo</vt:lpstr>
      <vt:lpstr>Apresentação do PowerPoint</vt:lpstr>
      <vt:lpstr>DÍVIDA EXTERNA </vt:lpstr>
      <vt:lpstr>O ENDIVIDAMENTO EXTERNO BRASILEIRO</vt:lpstr>
      <vt:lpstr>Participação do Setor Público na Economia</vt:lpstr>
      <vt:lpstr>A modernização agrícola no Brasil</vt:lpstr>
      <vt:lpstr>A Modernização Agrícola</vt:lpstr>
      <vt:lpstr>Características da Modernização Agrícola</vt:lpstr>
      <vt:lpstr>Crítica ao Milagre</vt:lpstr>
      <vt:lpstr>Concentração da Renda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de título com imagem</dc:title>
  <dc:creator>Amaury Gremaud</dc:creator>
  <cp:lastModifiedBy>celina oliveira</cp:lastModifiedBy>
  <cp:revision>117</cp:revision>
  <dcterms:created xsi:type="dcterms:W3CDTF">2013-04-05T19:49:59Z</dcterms:created>
  <dcterms:modified xsi:type="dcterms:W3CDTF">2022-10-17T12:50:22Z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